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1" r:id="rId1"/>
  </p:sldMasterIdLst>
  <p:notesMasterIdLst>
    <p:notesMasterId r:id="rId18"/>
  </p:notesMasterIdLst>
  <p:handoutMasterIdLst>
    <p:handoutMasterId r:id="rId19"/>
  </p:handoutMasterIdLst>
  <p:sldIdLst>
    <p:sldId id="358" r:id="rId2"/>
    <p:sldId id="360" r:id="rId3"/>
    <p:sldId id="362" r:id="rId4"/>
    <p:sldId id="463" r:id="rId5"/>
    <p:sldId id="501" r:id="rId6"/>
    <p:sldId id="395" r:id="rId7"/>
    <p:sldId id="483" r:id="rId8"/>
    <p:sldId id="634" r:id="rId9"/>
    <p:sldId id="640" r:id="rId10"/>
    <p:sldId id="669" r:id="rId11"/>
    <p:sldId id="481" r:id="rId12"/>
    <p:sldId id="495" r:id="rId13"/>
    <p:sldId id="488" r:id="rId14"/>
    <p:sldId id="500" r:id="rId15"/>
    <p:sldId id="499" r:id="rId16"/>
    <p:sldId id="489" r:id="rId1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pos="1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3A9"/>
    <a:srgbClr val="FFFF00"/>
    <a:srgbClr val="FFFF99"/>
    <a:srgbClr val="FFFF66"/>
    <a:srgbClr val="CC9900"/>
    <a:srgbClr val="EDEDED"/>
    <a:srgbClr val="D0D0D0"/>
    <a:srgbClr val="BCBCBC"/>
    <a:srgbClr val="265A9A"/>
    <a:srgbClr val="90B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3" autoAdjust="0"/>
    <p:restoredTop sz="94444" autoAdjust="0"/>
  </p:normalViewPr>
  <p:slideViewPr>
    <p:cSldViewPr>
      <p:cViewPr varScale="1">
        <p:scale>
          <a:sx n="111" d="100"/>
          <a:sy n="111" d="100"/>
        </p:scale>
        <p:origin x="672" y="84"/>
      </p:cViewPr>
      <p:guideLst>
        <p:guide orient="horz" pos="4144"/>
        <p:guide pos="1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02"/>
    </p:cViewPr>
  </p:sorterViewPr>
  <p:notesViewPr>
    <p:cSldViewPr>
      <p:cViewPr varScale="1">
        <p:scale>
          <a:sx n="78" d="100"/>
          <a:sy n="78" d="100"/>
        </p:scale>
        <p:origin x="-2016" y="-96"/>
      </p:cViewPr>
      <p:guideLst>
        <p:guide orient="horz" pos="2949"/>
        <p:guide pos="222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C00D9-E3D2-4075-BF23-49FA29C42B08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83AEFE27-2169-4BE3-83EB-7DFDFA5D479B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Portfolio 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Reports</a:t>
          </a:r>
        </a:p>
      </dgm:t>
    </dgm:pt>
    <dgm:pt modelId="{122F7D34-FCE8-4165-9FAF-6CF4CBAB1F88}" type="parTrans" cxnId="{13208480-FFF1-4AE9-A69E-4866D56AE8F1}">
      <dgm:prSet/>
      <dgm:spPr/>
      <dgm:t>
        <a:bodyPr/>
        <a:lstStyle/>
        <a:p>
          <a:endParaRPr lang="en-US"/>
        </a:p>
      </dgm:t>
    </dgm:pt>
    <dgm:pt modelId="{76FF6B2F-1D8A-42A3-B250-AA8A2455E28E}" type="sibTrans" cxnId="{13208480-FFF1-4AE9-A69E-4866D56AE8F1}">
      <dgm:prSet/>
      <dgm:spPr/>
      <dgm:t>
        <a:bodyPr/>
        <a:lstStyle/>
        <a:p>
          <a:endParaRPr lang="en-US"/>
        </a:p>
      </dgm:t>
    </dgm:pt>
    <dgm:pt modelId="{BD51990E-D25D-4120-B2C2-24DA30F5FF7E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Portfolio-wide Assumptions</a:t>
          </a:r>
        </a:p>
      </dgm:t>
    </dgm:pt>
    <dgm:pt modelId="{2E031C3C-0486-461D-A5FD-C403ACBFEBAF}" type="parTrans" cxnId="{61289470-6A81-4982-8E8C-7A4C7BD0CD7F}">
      <dgm:prSet/>
      <dgm:spPr/>
      <dgm:t>
        <a:bodyPr/>
        <a:lstStyle/>
        <a:p>
          <a:endParaRPr lang="en-US"/>
        </a:p>
      </dgm:t>
    </dgm:pt>
    <dgm:pt modelId="{3A513ED4-BDD4-4FD0-8456-2A31DF2B3E0A}" type="sibTrans" cxnId="{61289470-6A81-4982-8E8C-7A4C7BD0CD7F}">
      <dgm:prSet/>
      <dgm:spPr/>
      <dgm:t>
        <a:bodyPr/>
        <a:lstStyle/>
        <a:p>
          <a:endParaRPr lang="en-US"/>
        </a:p>
      </dgm:t>
    </dgm:pt>
    <dgm:pt modelId="{322378A1-3F88-4A63-B546-AE2A2A737EC8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Component Sites &amp; Liabilities</a:t>
          </a:r>
        </a:p>
      </dgm:t>
    </dgm:pt>
    <dgm:pt modelId="{40E7AF2B-0448-43EF-961E-6F2DBB68DD5B}" type="parTrans" cxnId="{1C318660-EC9C-4E97-9F83-4C2FC65836FE}">
      <dgm:prSet/>
      <dgm:spPr/>
      <dgm:t>
        <a:bodyPr/>
        <a:lstStyle/>
        <a:p>
          <a:endParaRPr lang="en-US"/>
        </a:p>
      </dgm:t>
    </dgm:pt>
    <dgm:pt modelId="{3E5BC04C-6DC9-49DB-9CE4-43875CDBB190}" type="sibTrans" cxnId="{1C318660-EC9C-4E97-9F83-4C2FC65836FE}">
      <dgm:prSet/>
      <dgm:spPr/>
      <dgm:t>
        <a:bodyPr/>
        <a:lstStyle/>
        <a:p>
          <a:endParaRPr lang="en-US"/>
        </a:p>
      </dgm:t>
    </dgm:pt>
    <dgm:pt modelId="{1AE02F65-0C79-4A6D-96F4-856BE21EC0B1}" type="pres">
      <dgm:prSet presAssocID="{E2DC00D9-E3D2-4075-BF23-49FA29C42B08}" presName="compositeShape" presStyleCnt="0">
        <dgm:presLayoutVars>
          <dgm:dir/>
          <dgm:resizeHandles/>
        </dgm:presLayoutVars>
      </dgm:prSet>
      <dgm:spPr/>
    </dgm:pt>
    <dgm:pt modelId="{B9B7F0EF-64F8-40B0-B9E3-F8BE468D2894}" type="pres">
      <dgm:prSet presAssocID="{E2DC00D9-E3D2-4075-BF23-49FA29C42B08}" presName="pyramid" presStyleLbl="node1" presStyleIdx="0" presStyleCnt="1"/>
      <dgm:spPr>
        <a:solidFill>
          <a:schemeClr val="accent1">
            <a:lumMod val="50000"/>
          </a:schemeClr>
        </a:solidFill>
      </dgm:spPr>
    </dgm:pt>
    <dgm:pt modelId="{983BD209-1011-4A64-9B5F-14E26843593E}" type="pres">
      <dgm:prSet presAssocID="{E2DC00D9-E3D2-4075-BF23-49FA29C42B08}" presName="theList" presStyleCnt="0"/>
      <dgm:spPr/>
    </dgm:pt>
    <dgm:pt modelId="{2729FE23-6C36-4AFA-BA59-028B761DDDC8}" type="pres">
      <dgm:prSet presAssocID="{83AEFE27-2169-4BE3-83EB-7DFDFA5D479B}" presName="aNode" presStyleLbl="fgAcc1" presStyleIdx="0" presStyleCnt="3" custScaleX="80719">
        <dgm:presLayoutVars>
          <dgm:bulletEnabled val="1"/>
        </dgm:presLayoutVars>
      </dgm:prSet>
      <dgm:spPr/>
    </dgm:pt>
    <dgm:pt modelId="{C0FAD45F-BA00-4019-B9AB-5D2A59942740}" type="pres">
      <dgm:prSet presAssocID="{83AEFE27-2169-4BE3-83EB-7DFDFA5D479B}" presName="aSpace" presStyleCnt="0"/>
      <dgm:spPr/>
    </dgm:pt>
    <dgm:pt modelId="{BF506E70-3FFE-47C9-99A9-E681C1E675A3}" type="pres">
      <dgm:prSet presAssocID="{BD51990E-D25D-4120-B2C2-24DA30F5FF7E}" presName="aNode" presStyleLbl="fgAcc1" presStyleIdx="1" presStyleCnt="3" custScaleX="80719">
        <dgm:presLayoutVars>
          <dgm:bulletEnabled val="1"/>
        </dgm:presLayoutVars>
      </dgm:prSet>
      <dgm:spPr/>
    </dgm:pt>
    <dgm:pt modelId="{5492F89E-1F02-4913-9C97-2ED43187B009}" type="pres">
      <dgm:prSet presAssocID="{BD51990E-D25D-4120-B2C2-24DA30F5FF7E}" presName="aSpace" presStyleCnt="0"/>
      <dgm:spPr/>
    </dgm:pt>
    <dgm:pt modelId="{BC5545DC-AE67-426D-849C-2EA4C9CDA2FD}" type="pres">
      <dgm:prSet presAssocID="{322378A1-3F88-4A63-B546-AE2A2A737EC8}" presName="aNode" presStyleLbl="fgAcc1" presStyleIdx="2" presStyleCnt="3" custScaleX="79643">
        <dgm:presLayoutVars>
          <dgm:bulletEnabled val="1"/>
        </dgm:presLayoutVars>
      </dgm:prSet>
      <dgm:spPr/>
    </dgm:pt>
    <dgm:pt modelId="{B737F73E-F187-4D58-8958-59F264C87042}" type="pres">
      <dgm:prSet presAssocID="{322378A1-3F88-4A63-B546-AE2A2A737EC8}" presName="aSpace" presStyleCnt="0"/>
      <dgm:spPr/>
    </dgm:pt>
  </dgm:ptLst>
  <dgm:cxnLst>
    <dgm:cxn modelId="{EF71240B-E491-4BBF-94ED-D0CBC03AE489}" type="presOf" srcId="{322378A1-3F88-4A63-B546-AE2A2A737EC8}" destId="{BC5545DC-AE67-426D-849C-2EA4C9CDA2FD}" srcOrd="0" destOrd="0" presId="urn:microsoft.com/office/officeart/2005/8/layout/pyramid2"/>
    <dgm:cxn modelId="{1C318660-EC9C-4E97-9F83-4C2FC65836FE}" srcId="{E2DC00D9-E3D2-4075-BF23-49FA29C42B08}" destId="{322378A1-3F88-4A63-B546-AE2A2A737EC8}" srcOrd="2" destOrd="0" parTransId="{40E7AF2B-0448-43EF-961E-6F2DBB68DD5B}" sibTransId="{3E5BC04C-6DC9-49DB-9CE4-43875CDBB190}"/>
    <dgm:cxn modelId="{59FF0F6A-D33E-4337-939C-21B539D7342E}" type="presOf" srcId="{83AEFE27-2169-4BE3-83EB-7DFDFA5D479B}" destId="{2729FE23-6C36-4AFA-BA59-028B761DDDC8}" srcOrd="0" destOrd="0" presId="urn:microsoft.com/office/officeart/2005/8/layout/pyramid2"/>
    <dgm:cxn modelId="{61289470-6A81-4982-8E8C-7A4C7BD0CD7F}" srcId="{E2DC00D9-E3D2-4075-BF23-49FA29C42B08}" destId="{BD51990E-D25D-4120-B2C2-24DA30F5FF7E}" srcOrd="1" destOrd="0" parTransId="{2E031C3C-0486-461D-A5FD-C403ACBFEBAF}" sibTransId="{3A513ED4-BDD4-4FD0-8456-2A31DF2B3E0A}"/>
    <dgm:cxn modelId="{13208480-FFF1-4AE9-A69E-4866D56AE8F1}" srcId="{E2DC00D9-E3D2-4075-BF23-49FA29C42B08}" destId="{83AEFE27-2169-4BE3-83EB-7DFDFA5D479B}" srcOrd="0" destOrd="0" parTransId="{122F7D34-FCE8-4165-9FAF-6CF4CBAB1F88}" sibTransId="{76FF6B2F-1D8A-42A3-B250-AA8A2455E28E}"/>
    <dgm:cxn modelId="{5B57D489-1300-447D-9C00-31522BB635B4}" type="presOf" srcId="{E2DC00D9-E3D2-4075-BF23-49FA29C42B08}" destId="{1AE02F65-0C79-4A6D-96F4-856BE21EC0B1}" srcOrd="0" destOrd="0" presId="urn:microsoft.com/office/officeart/2005/8/layout/pyramid2"/>
    <dgm:cxn modelId="{C01B0BAE-1423-4EA6-A684-C10645C74DCE}" type="presOf" srcId="{BD51990E-D25D-4120-B2C2-24DA30F5FF7E}" destId="{BF506E70-3FFE-47C9-99A9-E681C1E675A3}" srcOrd="0" destOrd="0" presId="urn:microsoft.com/office/officeart/2005/8/layout/pyramid2"/>
    <dgm:cxn modelId="{230D0B4F-0374-4555-B488-EFD9E9C7A8D6}" type="presParOf" srcId="{1AE02F65-0C79-4A6D-96F4-856BE21EC0B1}" destId="{B9B7F0EF-64F8-40B0-B9E3-F8BE468D2894}" srcOrd="0" destOrd="0" presId="urn:microsoft.com/office/officeart/2005/8/layout/pyramid2"/>
    <dgm:cxn modelId="{DC943948-F04E-45BA-97DC-6018072AA30D}" type="presParOf" srcId="{1AE02F65-0C79-4A6D-96F4-856BE21EC0B1}" destId="{983BD209-1011-4A64-9B5F-14E26843593E}" srcOrd="1" destOrd="0" presId="urn:microsoft.com/office/officeart/2005/8/layout/pyramid2"/>
    <dgm:cxn modelId="{3017D859-AA7F-4E7C-97F9-87EE92E6DBBC}" type="presParOf" srcId="{983BD209-1011-4A64-9B5F-14E26843593E}" destId="{2729FE23-6C36-4AFA-BA59-028B761DDDC8}" srcOrd="0" destOrd="0" presId="urn:microsoft.com/office/officeart/2005/8/layout/pyramid2"/>
    <dgm:cxn modelId="{239F5CDD-EBF1-42FB-B719-BBDE4D9444E4}" type="presParOf" srcId="{983BD209-1011-4A64-9B5F-14E26843593E}" destId="{C0FAD45F-BA00-4019-B9AB-5D2A59942740}" srcOrd="1" destOrd="0" presId="urn:microsoft.com/office/officeart/2005/8/layout/pyramid2"/>
    <dgm:cxn modelId="{089237DD-54E6-4C74-9C37-E4057FED2B8D}" type="presParOf" srcId="{983BD209-1011-4A64-9B5F-14E26843593E}" destId="{BF506E70-3FFE-47C9-99A9-E681C1E675A3}" srcOrd="2" destOrd="0" presId="urn:microsoft.com/office/officeart/2005/8/layout/pyramid2"/>
    <dgm:cxn modelId="{E9302C1F-CF08-451E-9A04-541F28D0B026}" type="presParOf" srcId="{983BD209-1011-4A64-9B5F-14E26843593E}" destId="{5492F89E-1F02-4913-9C97-2ED43187B009}" srcOrd="3" destOrd="0" presId="urn:microsoft.com/office/officeart/2005/8/layout/pyramid2"/>
    <dgm:cxn modelId="{0237918E-AB3C-45A0-8020-4FE6B28E959E}" type="presParOf" srcId="{983BD209-1011-4A64-9B5F-14E26843593E}" destId="{BC5545DC-AE67-426D-849C-2EA4C9CDA2FD}" srcOrd="4" destOrd="0" presId="urn:microsoft.com/office/officeart/2005/8/layout/pyramid2"/>
    <dgm:cxn modelId="{89435319-7A6F-4D59-B4F8-E7A91FA5852A}" type="presParOf" srcId="{983BD209-1011-4A64-9B5F-14E26843593E}" destId="{B737F73E-F187-4D58-8958-59F264C8704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7F0EF-64F8-40B0-B9E3-F8BE468D2894}">
      <dsp:nvSpPr>
        <dsp:cNvPr id="0" name=""/>
        <dsp:cNvSpPr/>
      </dsp:nvSpPr>
      <dsp:spPr>
        <a:xfrm>
          <a:off x="370993" y="0"/>
          <a:ext cx="5622949" cy="5622949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9FE23-6C36-4AFA-BA59-028B761DDDC8}">
      <dsp:nvSpPr>
        <dsp:cNvPr id="0" name=""/>
        <dsp:cNvSpPr/>
      </dsp:nvSpPr>
      <dsp:spPr>
        <a:xfrm>
          <a:off x="3534820" y="565315"/>
          <a:ext cx="2950212" cy="1331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Portfolio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Reports</a:t>
          </a:r>
        </a:p>
      </dsp:txBody>
      <dsp:txXfrm>
        <a:off x="3599797" y="630292"/>
        <a:ext cx="2820258" cy="1201103"/>
      </dsp:txXfrm>
    </dsp:sp>
    <dsp:sp modelId="{BF506E70-3FFE-47C9-99A9-E681C1E675A3}">
      <dsp:nvSpPr>
        <dsp:cNvPr id="0" name=""/>
        <dsp:cNvSpPr/>
      </dsp:nvSpPr>
      <dsp:spPr>
        <a:xfrm>
          <a:off x="3534820" y="2062754"/>
          <a:ext cx="2950212" cy="1331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Portfolio-wide Assumptions</a:t>
          </a:r>
        </a:p>
      </dsp:txBody>
      <dsp:txXfrm>
        <a:off x="3599797" y="2127731"/>
        <a:ext cx="2820258" cy="1201103"/>
      </dsp:txXfrm>
    </dsp:sp>
    <dsp:sp modelId="{BC5545DC-AE67-426D-849C-2EA4C9CDA2FD}">
      <dsp:nvSpPr>
        <dsp:cNvPr id="0" name=""/>
        <dsp:cNvSpPr/>
      </dsp:nvSpPr>
      <dsp:spPr>
        <a:xfrm>
          <a:off x="3554483" y="3560194"/>
          <a:ext cx="2910885" cy="1331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Component Sites &amp; Liabilities</a:t>
          </a:r>
        </a:p>
      </dsp:txBody>
      <dsp:txXfrm>
        <a:off x="3619460" y="3625171"/>
        <a:ext cx="2780931" cy="120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6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6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A6F87B-35E3-4A6C-8B03-5F1EA2F52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54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6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1675"/>
            <a:ext cx="467995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6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2" rIns="93925" bIns="469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8B4559-CFDD-4A18-846E-12A4FBFB3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AE538-D61C-453B-BDD6-383CE9F2D3E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79513" y="702232"/>
            <a:ext cx="4718050" cy="35111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9" tIns="46079" rIns="92159" bIns="46079" anchor="ctr"/>
          <a:lstStyle/>
          <a:p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07708" y="4447462"/>
            <a:ext cx="5658384" cy="4210133"/>
          </a:xfrm>
          <a:noFill/>
          <a:ln/>
        </p:spPr>
        <p:txBody>
          <a:bodyPr wrap="none" lIns="93909" tIns="46955" rIns="93909" bIns="46955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1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CD829-07D6-481B-91DF-0655DEBD228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2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4559-CFDD-4A18-846E-12A4FBFB35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4559-CFDD-4A18-846E-12A4FBFB35B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FB6F2-3C25-4850-B53E-0CB264629E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2" y="4447461"/>
            <a:ext cx="5189855" cy="4213384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0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2ECD-6591-4A5C-9499-2E56EE33FB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1" y="4447461"/>
            <a:ext cx="5189855" cy="4213384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2ECD-6591-4A5C-9499-2E56EE33FB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1" y="4447461"/>
            <a:ext cx="5189855" cy="4213384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5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2ECD-6591-4A5C-9499-2E56EE33FB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1" y="4447461"/>
            <a:ext cx="5189855" cy="4213384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7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CD829-07D6-481B-91DF-0655DEBD228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6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CD829-07D6-481B-91DF-0655DEBD228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4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CD829-07D6-481B-91DF-0655DEBD228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5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CD829-07D6-481B-91DF-0655DEBD228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1143000" cy="58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255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2960688" y="6634163"/>
            <a:ext cx="3203575" cy="24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b="1" dirty="0">
                <a:solidFill>
                  <a:srgbClr val="C52207"/>
                </a:solidFill>
                <a:latin typeface="Verdana" pitchFamily="34" charset="0"/>
                <a:cs typeface="Times New Roman" pitchFamily="18" charset="0"/>
              </a:rPr>
              <a:t>© 2020 Environmental Risk Communications, Inc.</a:t>
            </a:r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4690" y="1278320"/>
            <a:ext cx="7623175" cy="1752600"/>
          </a:xfrm>
        </p:spPr>
        <p:txBody>
          <a:bodyPr/>
          <a:lstStyle>
            <a:lvl1pPr>
              <a:defRPr sz="2400" i="1">
                <a:solidFill>
                  <a:srgbClr val="002060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3666945" y="4267200"/>
            <a:ext cx="18101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Verdana" pitchFamily="34" charset="0"/>
              </a:rPr>
              <a:t>Contact:</a:t>
            </a:r>
          </a:p>
          <a:p>
            <a:pPr algn="ctr"/>
            <a:endParaRPr lang="en-GB" sz="1400" b="1" i="1" dirty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en-GB" sz="1400" b="1" i="1" dirty="0">
                <a:solidFill>
                  <a:srgbClr val="002060"/>
                </a:solidFill>
                <a:latin typeface="Verdana" pitchFamily="34" charset="0"/>
              </a:rPr>
              <a:t>John Rosengard</a:t>
            </a:r>
          </a:p>
          <a:p>
            <a:pPr algn="ctr"/>
            <a:r>
              <a:rPr lang="en-GB" sz="1400" b="1" dirty="0">
                <a:solidFill>
                  <a:srgbClr val="002060"/>
                </a:solidFill>
                <a:latin typeface="Verdana" pitchFamily="34" charset="0"/>
              </a:rPr>
              <a:t>(510) 548-5570</a:t>
            </a:r>
          </a:p>
          <a:p>
            <a:pPr algn="ctr"/>
            <a:endParaRPr lang="en-GB" sz="1400" b="1" i="1" dirty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en-GB" sz="1400" b="1" i="1" dirty="0">
                <a:solidFill>
                  <a:srgbClr val="002060"/>
                </a:solidFill>
                <a:latin typeface="Verdana" pitchFamily="34" charset="0"/>
              </a:rPr>
              <a:t>www.erci.com</a:t>
            </a:r>
            <a:endParaRPr lang="en-US" sz="14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7784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97680" cy="5577840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90600"/>
            <a:ext cx="4297680" cy="5577840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686800" cy="557784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990600"/>
            <a:ext cx="8686800" cy="557784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990600"/>
            <a:ext cx="4297680" cy="557784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4" y="990600"/>
            <a:ext cx="4297680" cy="2743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4" y="3820378"/>
            <a:ext cx="4297680" cy="2743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8686800" cy="2743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825240"/>
            <a:ext cx="8686800" cy="2743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941"/>
            <a:ext cx="7769225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577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8264" y="99568"/>
            <a:ext cx="8382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608762"/>
            <a:ext cx="3203575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b="1" dirty="0">
                <a:solidFill>
                  <a:srgbClr val="CC0000"/>
                </a:solidFill>
                <a:latin typeface="Verdana" pitchFamily="34" charset="0"/>
                <a:cs typeface="Times New Roman" pitchFamily="18" charset="0"/>
              </a:rPr>
              <a:t>© 2023 Environmental Risk Communications,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CC0000"/>
                </a:solidFill>
                <a:latin typeface="+mn-lt"/>
              </a:defRPr>
            </a:lvl1pPr>
          </a:lstStyle>
          <a:p>
            <a:fld id="{95AF31EC-3C2F-46CB-A920-E91C4C865D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60" r:id="rId2"/>
    <p:sldLayoutId id="2147483962" r:id="rId3"/>
    <p:sldLayoutId id="2147483964" r:id="rId4"/>
    <p:sldLayoutId id="2147483970" r:id="rId5"/>
    <p:sldLayoutId id="2147483972" r:id="rId6"/>
    <p:sldLayoutId id="2147483973" r:id="rId7"/>
    <p:sldLayoutId id="2147483974" r:id="rId8"/>
  </p:sldLayoutIdLst>
  <p:hf hdr="0" ftr="0" dt="0"/>
  <p:txStyles>
    <p:titleStyle>
      <a:lvl1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1900" b="1">
          <a:solidFill>
            <a:srgbClr val="000066"/>
          </a:solidFill>
          <a:latin typeface="Verdana" pitchFamily="34" charset="0"/>
        </a:defRPr>
      </a:lvl2pPr>
      <a:lvl3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1900" b="1">
          <a:solidFill>
            <a:srgbClr val="000066"/>
          </a:solidFill>
          <a:latin typeface="Verdana" pitchFamily="34" charset="0"/>
        </a:defRPr>
      </a:lvl3pPr>
      <a:lvl4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1900" b="1">
          <a:solidFill>
            <a:srgbClr val="000066"/>
          </a:solidFill>
          <a:latin typeface="Verdana" pitchFamily="34" charset="0"/>
        </a:defRPr>
      </a:lvl4pPr>
      <a:lvl5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1900" b="1">
          <a:solidFill>
            <a:srgbClr val="000066"/>
          </a:solidFill>
          <a:latin typeface="Verdana" pitchFamily="34" charset="0"/>
        </a:defRPr>
      </a:lvl5pPr>
      <a:lvl6pPr marL="4572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2000" b="1">
          <a:solidFill>
            <a:srgbClr val="000099"/>
          </a:solidFill>
          <a:latin typeface="Verdana" pitchFamily="34" charset="0"/>
        </a:defRPr>
      </a:lvl6pPr>
      <a:lvl7pPr marL="9144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2000" b="1">
          <a:solidFill>
            <a:srgbClr val="000099"/>
          </a:solidFill>
          <a:latin typeface="Verdana" pitchFamily="34" charset="0"/>
        </a:defRPr>
      </a:lvl7pPr>
      <a:lvl8pPr marL="13716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2000" b="1">
          <a:solidFill>
            <a:srgbClr val="000099"/>
          </a:solidFill>
          <a:latin typeface="Verdana" pitchFamily="34" charset="0"/>
        </a:defRPr>
      </a:lvl8pPr>
      <a:lvl9pPr marL="18288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Verdana" pitchFamily="34" charset="0"/>
        <a:defRPr sz="2000" b="1">
          <a:solidFill>
            <a:srgbClr val="000099"/>
          </a:solidFill>
          <a:latin typeface="Verdana" pitchFamily="34" charset="0"/>
        </a:defRPr>
      </a:lvl9pPr>
    </p:titleStyle>
    <p:bodyStyle>
      <a:lvl1pPr marL="338138" indent="-338138" algn="l" defTabSz="457200" rtl="0" eaLnBrk="0" fontAlgn="base" hangingPunct="0">
        <a:lnSpc>
          <a:spcPct val="103000"/>
        </a:lnSpc>
        <a:spcBef>
          <a:spcPts val="1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"/>
        <a:defRPr sz="2000">
          <a:solidFill>
            <a:srgbClr val="002060"/>
          </a:solidFill>
          <a:latin typeface="+mn-lt"/>
          <a:ea typeface="+mn-ea"/>
          <a:cs typeface="+mn-cs"/>
        </a:defRPr>
      </a:lvl1pPr>
      <a:lvl2pPr marL="665163" indent="-325438" algn="l" defTabSz="457200" rtl="0" eaLnBrk="0" fontAlgn="base" hangingPunct="0">
        <a:lnSpc>
          <a:spcPct val="103000"/>
        </a:lnSpc>
        <a:spcBef>
          <a:spcPts val="875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"/>
        <a:defRPr sz="1800">
          <a:solidFill>
            <a:srgbClr val="002060"/>
          </a:solidFill>
          <a:latin typeface="+mn-lt"/>
        </a:defRPr>
      </a:lvl2pPr>
      <a:lvl3pPr marL="1017588" indent="-347663" algn="l" defTabSz="457200" rtl="0" eaLnBrk="0" fontAlgn="base" hangingPunct="0">
        <a:lnSpc>
          <a:spcPct val="103000"/>
        </a:lnSpc>
        <a:spcBef>
          <a:spcPts val="75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"/>
        <a:defRPr sz="1600">
          <a:solidFill>
            <a:srgbClr val="002060"/>
          </a:solidFill>
          <a:latin typeface="+mn-lt"/>
        </a:defRPr>
      </a:lvl3pPr>
      <a:lvl4pPr marL="1335088" indent="-311150" algn="l" defTabSz="457200" rtl="0" eaLnBrk="0" fontAlgn="base" hangingPunct="0">
        <a:lnSpc>
          <a:spcPct val="103000"/>
        </a:lnSpc>
        <a:spcBef>
          <a:spcPts val="75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"/>
        <a:defRPr sz="1600">
          <a:solidFill>
            <a:srgbClr val="002060"/>
          </a:solidFill>
          <a:latin typeface="+mn-lt"/>
        </a:defRPr>
      </a:lvl4pPr>
      <a:lvl5pPr marL="1511300" indent="-171450" algn="l" defTabSz="457200" rtl="0" eaLnBrk="0" fontAlgn="base" hangingPunct="0">
        <a:lnSpc>
          <a:spcPct val="103000"/>
        </a:lnSpc>
        <a:spcBef>
          <a:spcPts val="75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Ø"/>
        <a:defRPr lang="en-GB" sz="1400" dirty="0" smtClean="0">
          <a:solidFill>
            <a:srgbClr val="002060"/>
          </a:solidFill>
          <a:latin typeface="+mn-lt"/>
        </a:defRPr>
      </a:lvl5pPr>
      <a:lvl6pPr marL="2133600" indent="-336550" algn="l" defTabSz="457200" rtl="0" fontAlgn="base">
        <a:lnSpc>
          <a:spcPct val="103000"/>
        </a:lnSpc>
        <a:spcBef>
          <a:spcPts val="75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"/>
        <a:defRPr sz="1200">
          <a:solidFill>
            <a:srgbClr val="000099"/>
          </a:solidFill>
          <a:latin typeface="+mn-lt"/>
        </a:defRPr>
      </a:lvl6pPr>
      <a:lvl7pPr marL="2590800" indent="-336550" algn="l" defTabSz="457200" rtl="0" fontAlgn="base">
        <a:lnSpc>
          <a:spcPct val="103000"/>
        </a:lnSpc>
        <a:spcBef>
          <a:spcPts val="75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"/>
        <a:defRPr sz="1200">
          <a:solidFill>
            <a:srgbClr val="000099"/>
          </a:solidFill>
          <a:latin typeface="+mn-lt"/>
        </a:defRPr>
      </a:lvl7pPr>
      <a:lvl8pPr marL="3048000" indent="-336550" algn="l" defTabSz="457200" rtl="0" fontAlgn="base">
        <a:lnSpc>
          <a:spcPct val="103000"/>
        </a:lnSpc>
        <a:spcBef>
          <a:spcPts val="75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"/>
        <a:defRPr sz="1200">
          <a:solidFill>
            <a:srgbClr val="000099"/>
          </a:solidFill>
          <a:latin typeface="+mn-lt"/>
        </a:defRPr>
      </a:lvl8pPr>
      <a:lvl9pPr marL="3505200" indent="-336550" algn="l" defTabSz="457200" rtl="0" fontAlgn="base">
        <a:lnSpc>
          <a:spcPct val="103000"/>
        </a:lnSpc>
        <a:spcBef>
          <a:spcPts val="75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"/>
        <a:defRPr sz="12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35705" y="1215540"/>
            <a:ext cx="7623175" cy="1752600"/>
          </a:xfrm>
        </p:spPr>
        <p:txBody>
          <a:bodyPr anchor="t" anchorCtr="0"/>
          <a:lstStyle/>
          <a:p>
            <a:r>
              <a:rPr lang="en-US" dirty="0"/>
              <a:t>Environmental Risk Communications, Inc.</a:t>
            </a:r>
            <a:br>
              <a:rPr lang="en-US" dirty="0"/>
            </a:br>
            <a:r>
              <a:rPr lang="en-US" dirty="0"/>
              <a:t>2023 Capabilities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6403" b="8747"/>
          <a:stretch/>
        </p:blipFill>
        <p:spPr bwMode="auto">
          <a:xfrm>
            <a:off x="950919" y="1696062"/>
            <a:ext cx="4809140" cy="43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13941"/>
            <a:ext cx="7915065" cy="452438"/>
          </a:xfrm>
        </p:spPr>
        <p:txBody>
          <a:bodyPr/>
          <a:lstStyle/>
          <a:p>
            <a:r>
              <a:rPr lang="en-US" sz="2800" dirty="0"/>
              <a:t>Tornado Diagram - Liability Portfolio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AF31EC-3C2F-46CB-A920-E91C4C865D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503019" y="2785640"/>
            <a:ext cx="23696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Discount rate: 7%</a:t>
            </a: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2558432" y="6040540"/>
            <a:ext cx="1801888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Expected Value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= $40.8 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978" r="17409" b="14581"/>
          <a:stretch/>
        </p:blipFill>
        <p:spPr>
          <a:xfrm>
            <a:off x="1931885" y="902105"/>
            <a:ext cx="3725285" cy="1124899"/>
          </a:xfrm>
          <a:prstGeom prst="rect">
            <a:avLst/>
          </a:prstGeom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314639" y="2776115"/>
            <a:ext cx="23696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Discount rate: 3%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076905" y="3342360"/>
            <a:ext cx="18919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Inflation: 1.5%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688990" y="3323310"/>
            <a:ext cx="23696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Inflation: 4.5 %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19668" y="3868376"/>
            <a:ext cx="28179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</a:t>
            </a: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landfill unit rate: $85/ton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669940" y="3851455"/>
            <a:ext cx="28607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</a:t>
            </a: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landfill unit rate: $150/ton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805" y="4396216"/>
            <a:ext cx="32550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18: on-site closure by 2027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3621705" y="4389125"/>
            <a:ext cx="30625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18: off-site disposal by 2025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1635" y="4933886"/>
            <a:ext cx="32550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US" sz="16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</a:t>
            </a: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landfill: $40/ton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3631535" y="4926795"/>
            <a:ext cx="26499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US" sz="16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</a:t>
            </a: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landfill: $80/ton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1465" y="5471556"/>
            <a:ext cx="32550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4-A: no soil remediation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3641365" y="5464465"/>
            <a:ext cx="43564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4-A: both soil and groundwater remediation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97851" y="1096399"/>
            <a:ext cx="2513914" cy="313932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ERCI’s experience is that a few portfolio-wide assumptions and a few large sites create most of the uncertainty (risk) in the portfolio.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This display visually ranks the assumptions by their importance to the portfolio value.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14079" y="2237008"/>
            <a:ext cx="356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&lt;&lt;&lt;PORTFOLIO VALUE&gt;&gt;&gt;&gt;&gt;&gt;&gt;&gt;&gt;&gt;&gt;</a:t>
            </a:r>
          </a:p>
        </p:txBody>
      </p:sp>
    </p:spTree>
    <p:extLst>
      <p:ext uri="{BB962C8B-B14F-4D97-AF65-F5344CB8AC3E}">
        <p14:creationId xmlns:p14="http://schemas.microsoft.com/office/powerpoint/2010/main" val="424428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207"/>
            <a:ext cx="4955439" cy="4524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Data Pyramid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4407842"/>
              </p:ext>
            </p:extLst>
          </p:nvPr>
        </p:nvGraphicFramePr>
        <p:xfrm>
          <a:off x="-334605" y="840045"/>
          <a:ext cx="6856026" cy="562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6715" y="52724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9718" y="50117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812" y="5898380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854" y="5519275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616" y="6050780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9115" y="54248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1515" y="55772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915" y="57296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6315" y="58820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8715" y="60344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2118" y="51641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4518" y="53165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6918" y="54689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9318" y="56213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1718" y="57737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4118" y="59261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6518" y="60785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254" y="5671675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654" y="5824075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1054" y="5976475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3454" y="6128875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212" y="6050780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5612" y="6203180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016" y="6203180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3928" y="5370237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86328" y="5522637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8728" y="5675037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91128" y="5827437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43528" y="5979837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5928" y="6132237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9573" y="52724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1973" y="54248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4373" y="55772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6773" y="57296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89173" y="58820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41573" y="60344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5787" y="4752188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68187" y="4904588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0587" y="5056988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11390" y="5774963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63790" y="5927363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16190" y="6079763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68590" y="6232163"/>
            <a:ext cx="345645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35302" y="5833135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87702" y="5985535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40102" y="6137935"/>
            <a:ext cx="345645" cy="230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61115" y="61868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61823" y="5892060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14223" y="6044460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75190" y="46567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27590" y="48091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9990" y="49615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9711" y="4736808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92111" y="4889208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44511" y="5041608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33595" y="5797832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85995" y="5950232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38395" y="6102632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93973" y="6186840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70638" y="5224924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4259" y="87765"/>
            <a:ext cx="1801173" cy="145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3174" y="1352085"/>
            <a:ext cx="1452233" cy="13192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4580" y="1595949"/>
            <a:ext cx="1513612" cy="10762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999" y="2996505"/>
            <a:ext cx="2644913" cy="1162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2382915" y="4619555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535315" y="4771955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87715" y="4924355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36535" y="5159263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88935" y="5311663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1335" y="5464063"/>
            <a:ext cx="307239" cy="2308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48918" y="6230943"/>
            <a:ext cx="307239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66623" y="6196860"/>
            <a:ext cx="345645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GUA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52263" y="4550644"/>
            <a:ext cx="2878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ARO Asset Retirement Obligations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ERL Environmental Remediation Liabilities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 Commitment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 Contingency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GUA Guarantee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207"/>
            <a:ext cx="7769225" cy="452438"/>
          </a:xfrm>
        </p:spPr>
        <p:txBody>
          <a:bodyPr/>
          <a:lstStyle/>
          <a:p>
            <a:r>
              <a:rPr lang="en-US" sz="2400" dirty="0"/>
              <a:t>Verifiable Counterparty Assumptions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21569"/>
              </p:ext>
            </p:extLst>
          </p:nvPr>
        </p:nvGraphicFramePr>
        <p:xfrm>
          <a:off x="99263" y="894270"/>
          <a:ext cx="8909961" cy="54476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5454"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 Light" panose="020F0302020204030204" pitchFamily="34" charset="0"/>
                        </a:rPr>
                        <a:t>Types of Counterparties</a:t>
                      </a:r>
                    </a:p>
                  </a:txBody>
                  <a:tcPr marL="45720" marR="45720" vert="vert27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 Light" panose="020F0302020204030204" pitchFamily="34" charset="0"/>
                        </a:rPr>
                        <a:t>Liability Types &gt;</a:t>
                      </a:r>
                    </a:p>
                    <a:p>
                      <a:pPr algn="ctr"/>
                      <a:r>
                        <a:rPr lang="en-US" sz="1050" b="0" dirty="0">
                          <a:latin typeface="Calibri Light" panose="020F0302020204030204" pitchFamily="34" charset="0"/>
                        </a:rPr>
                        <a:t>[GAAP Citation &gt;]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Asset Retirement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>
                          <a:latin typeface="Calibri Light" panose="020F0302020204030204" pitchFamily="34" charset="0"/>
                        </a:rPr>
                        <a:t>[ASC410-20, GASB18]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Env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Remediation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baseline="0" dirty="0">
                          <a:latin typeface="Calibri Light" panose="020F0302020204030204" pitchFamily="34" charset="0"/>
                        </a:rPr>
                        <a:t>[410-30, GASB49]</a:t>
                      </a:r>
                      <a:endParaRPr lang="en-US" sz="1050" b="0" i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Commitments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>
                          <a:latin typeface="Calibri Light" panose="020F0302020204030204" pitchFamily="34" charset="0"/>
                        </a:rPr>
                        <a:t>[ASC 440]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Contingencies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>
                          <a:latin typeface="Calibri Light" panose="020F0302020204030204" pitchFamily="34" charset="0"/>
                        </a:rPr>
                        <a:t>[ASC 450, GASB 10]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Guarantees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latin typeface="Calibri Light" panose="020F0302020204030204" pitchFamily="34" charset="0"/>
                        </a:rPr>
                        <a:t>[ASC 460, GASB70]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541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 Light" panose="020F0302020204030204" pitchFamily="34" charset="0"/>
                      </a:endParaRPr>
                    </a:p>
                  </a:txBody>
                  <a:tcPr marL="45720" marR="45720" vert="vert27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Successor owners and tenants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fully fund the assessment and demolition work, some day, or sell to someone who will perform.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study and remediate any future spills. They will not sell to a future defaulter.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indemnify 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and defend for any future spills.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They will indemnify and defend for any and all future claims.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000" dirty="0">
                          <a:latin typeface="Calibri Light" panose="020F0302020204030204" pitchFamily="34" charset="0"/>
                        </a:rPr>
                        <a:t>provide financial assurance for LT monitoring.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097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Predecessor owners and tenants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for their share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of future ARO costs, some day. 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respond to you or regulators investigating past spills, and participate in good-faith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negotiations to allocate costs</a:t>
                      </a:r>
                      <a:r>
                        <a:rPr lang="en-US" sz="1000" dirty="0">
                          <a:latin typeface="Calibri Light" panose="020F0302020204030204" pitchFamily="34" charset="0"/>
                        </a:rPr>
                        <a:t>.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keep contractual promise to buy back a contaminated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property.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answer a CERCLA 104(e) info request and join a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000" dirty="0">
                          <a:latin typeface="Calibri Light" panose="020F0302020204030204" pitchFamily="34" charset="0"/>
                        </a:rPr>
                        <a:t>PRP group to fund study and remediation costs.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000" dirty="0">
                          <a:latin typeface="Calibri Light" panose="020F0302020204030204" pitchFamily="34" charset="0"/>
                        </a:rPr>
                        <a:t>provide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000" dirty="0">
                          <a:latin typeface="Calibri Light" panose="020F0302020204030204" pitchFamily="34" charset="0"/>
                        </a:rPr>
                        <a:t>financial assurance for LT monitoring.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33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Joint venture partners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for their share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of future ARO costs, some day. 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for their share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of future study and remediation costs, some day. 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document their changes in successors and assigns perpetually.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share the stranded costs of other defaulting PRPs,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and </a:t>
                      </a:r>
                      <a:r>
                        <a:rPr lang="en-US" sz="1000" dirty="0">
                          <a:latin typeface="Calibri Light" panose="020F0302020204030204" pitchFamily="34" charset="0"/>
                        </a:rPr>
                        <a:t>redo a failed cleanup .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document their changes in successors and assigns perpetually.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398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PRPs on active CERCLA sites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NA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honor the terms of a PRP agreement perpetually.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honor the terms of a PRP agreement perpetually.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meet all cash calls perpetually.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share the cost of EPA financial assurance, if any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66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Adjacent property owners sharing pathways/</a:t>
                      </a:r>
                      <a:r>
                        <a:rPr lang="en-US" sz="1400" baseline="0" dirty="0">
                          <a:latin typeface="Calibri Light" panose="020F0302020204030204" pitchFamily="34" charset="0"/>
                        </a:rPr>
                        <a:t>receptors</a:t>
                      </a:r>
                      <a:endParaRPr lang="en-US" sz="14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NA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Contamination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from their property will not reach your property. </a:t>
                      </a: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pay their share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of future study and remediation costs. 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NA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for their share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of future study and remediation costs, some day. 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NA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097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Landfills</a:t>
                      </a:r>
                      <a:r>
                        <a:rPr lang="en-US" sz="1400" baseline="0" dirty="0">
                          <a:latin typeface="Calibri Light" panose="020F0302020204030204" pitchFamily="34" charset="0"/>
                        </a:rPr>
                        <a:t> in use today</a:t>
                      </a:r>
                      <a:endParaRPr lang="en-US" sz="14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NA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NA</a:t>
                      </a: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honor the commitment to indemnify 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and defend for any future releases.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close operating landfills at their cost,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including the one(s) with your waste.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Their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guarantees will continuously be accepted by State and Fed regulators.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60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Insurers of</a:t>
                      </a:r>
                      <a:r>
                        <a:rPr lang="en-US" sz="1400" baseline="0" dirty="0">
                          <a:latin typeface="Calibri Light" panose="020F0302020204030204" pitchFamily="34" charset="0"/>
                        </a:rPr>
                        <a:t> owners,  tenants, or vendors</a:t>
                      </a:r>
                      <a:endParaRPr lang="en-US" sz="14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your eligible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claims.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your eligible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claims.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your eligible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claims.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your eligible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claims.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</a:rPr>
                        <a:t>They will promptly pay your eligible</a:t>
                      </a:r>
                      <a:r>
                        <a:rPr lang="en-US" sz="1000" baseline="0" dirty="0">
                          <a:latin typeface="Calibri Light" panose="020F0302020204030204" pitchFamily="34" charset="0"/>
                        </a:rPr>
                        <a:t> claims.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5" y="637802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+mn-lt"/>
              </a:rPr>
              <a:t>Takeaway: polluters are self-insurers of public policy (“polluter pays”); enforce or forgo your recoveries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510358" y="2084824"/>
            <a:ext cx="1326067" cy="21122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075675" y="2122995"/>
            <a:ext cx="3072400" cy="14980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534" y="617271"/>
            <a:ext cx="4233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+mn-lt"/>
              </a:rPr>
              <a:t>…what you have to know for your liability to be zero</a:t>
            </a:r>
          </a:p>
        </p:txBody>
      </p:sp>
      <p:sp>
        <p:nvSpPr>
          <p:cNvPr id="5" name="TextBox 4"/>
          <p:cNvSpPr txBox="1"/>
          <p:nvPr/>
        </p:nvSpPr>
        <p:spPr>
          <a:xfrm rot="20348380">
            <a:off x="3012119" y="5125424"/>
            <a:ext cx="2394524" cy="30777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typically reserved today</a:t>
            </a:r>
          </a:p>
        </p:txBody>
      </p:sp>
      <p:cxnSp>
        <p:nvCxnSpPr>
          <p:cNvPr id="7" name="Straight Arrow Connector 6"/>
          <p:cNvCxnSpPr>
            <a:stCxn id="5" idx="0"/>
            <a:endCxn id="32" idx="2"/>
          </p:cNvCxnSpPr>
          <p:nvPr/>
        </p:nvCxnSpPr>
        <p:spPr bwMode="auto">
          <a:xfrm flipH="1" flipV="1">
            <a:off x="3611875" y="3621025"/>
            <a:ext cx="542708" cy="15144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 flipV="1">
            <a:off x="5328164" y="4197099"/>
            <a:ext cx="1182194" cy="6558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459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ERCI Views on Counterparty Risk Trends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4961"/>
              </p:ext>
            </p:extLst>
          </p:nvPr>
        </p:nvGraphicFramePr>
        <p:xfrm>
          <a:off x="193830" y="817460"/>
          <a:ext cx="8833150" cy="51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18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006">
                <a:tc>
                  <a:txBody>
                    <a:bodyPr/>
                    <a:lstStyle/>
                    <a:p>
                      <a:pPr lvl="0"/>
                      <a:r>
                        <a:rPr lang="en-US" sz="1600" b="1" u="sng" dirty="0">
                          <a:solidFill>
                            <a:srgbClr val="002060"/>
                          </a:solidFill>
                        </a:rPr>
                        <a:t>Lower average scores</a:t>
                      </a:r>
                    </a:p>
                    <a:p>
                      <a:pPr marL="0" lvl="0" indent="-244475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√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002060"/>
                          </a:solidFill>
                        </a:rPr>
                        <a:t>Downward 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rend is continuing</a:t>
                      </a:r>
                    </a:p>
                    <a:p>
                      <a:pPr marL="0" lvl="0" indent="-244475">
                        <a:buNone/>
                      </a:pP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-244475" algn="ctr">
                        <a:buNone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“diminishing”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857">
                <a:tc>
                  <a:txBody>
                    <a:bodyPr/>
                    <a:lstStyle/>
                    <a:p>
                      <a:pPr lvl="0"/>
                      <a:r>
                        <a:rPr lang="en-US" sz="1600" b="1" u="sng" dirty="0">
                          <a:solidFill>
                            <a:srgbClr val="002060"/>
                          </a:solidFill>
                        </a:rPr>
                        <a:t>No longer stable</a:t>
                      </a:r>
                    </a:p>
                    <a:p>
                      <a:pPr marL="0" lvl="0" indent="-244475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√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Larger companies used to be stable; now all are in flux</a:t>
                      </a:r>
                    </a:p>
                    <a:p>
                      <a:pPr marL="0" lvl="0" indent="-244475"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-244475" algn="ctr">
                        <a:buNone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“wobbly”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56">
                <a:tc>
                  <a:txBody>
                    <a:bodyPr/>
                    <a:lstStyle/>
                    <a:p>
                      <a:pPr lvl="0"/>
                      <a:r>
                        <a:rPr lang="en-US" sz="1600" b="1" u="sng" dirty="0">
                          <a:solidFill>
                            <a:srgbClr val="002060"/>
                          </a:solidFill>
                        </a:rPr>
                        <a:t>Moving across a wider range</a:t>
                      </a:r>
                    </a:p>
                    <a:p>
                      <a:pPr marL="0" lvl="0" indent="-13970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√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Larger swings are normal</a:t>
                      </a:r>
                    </a:p>
                    <a:p>
                      <a:pPr marL="0" lvl="0" indent="-13970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√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Unusual directions/velocity 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-244475" algn="ctr">
                        <a:buNone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“erratic”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857"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rgbClr val="002060"/>
                          </a:solidFill>
                        </a:rPr>
                        <a:t>Moving more often</a:t>
                      </a:r>
                    </a:p>
                    <a:p>
                      <a:pPr marL="0" lvl="0" indent="-13970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√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More frequent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</a:rPr>
                        <a:t> swings are now normal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-244475"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-244475" algn="ctr">
                        <a:buNone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 “volatile”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581232" y="1508750"/>
            <a:ext cx="320040" cy="393467"/>
            <a:chOff x="4076263" y="5900405"/>
            <a:chExt cx="480975" cy="591326"/>
          </a:xfrm>
        </p:grpSpPr>
        <p:sp>
          <p:nvSpPr>
            <p:cNvPr id="23" name="Oval 22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1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91" y="1694205"/>
            <a:ext cx="320040" cy="399288"/>
            <a:chOff x="1525141" y="1161580"/>
            <a:chExt cx="320040" cy="399288"/>
          </a:xfrm>
        </p:grpSpPr>
        <p:sp>
          <p:nvSpPr>
            <p:cNvPr id="21" name="Oval 20"/>
            <p:cNvSpPr/>
            <p:nvPr/>
          </p:nvSpPr>
          <p:spPr bwMode="auto">
            <a:xfrm>
              <a:off x="1525141" y="1241368"/>
              <a:ext cx="320040" cy="319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1625429" y="1161580"/>
              <a:ext cx="119463" cy="2862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2471" y="1701836"/>
            <a:ext cx="320040" cy="405355"/>
            <a:chOff x="4037159" y="4750593"/>
            <a:chExt cx="480975" cy="614649"/>
          </a:xfrm>
        </p:grpSpPr>
        <p:sp>
          <p:nvSpPr>
            <p:cNvPr id="19" name="Oval 18"/>
            <p:cNvSpPr/>
            <p:nvPr/>
          </p:nvSpPr>
          <p:spPr bwMode="auto">
            <a:xfrm>
              <a:off x="4037159" y="4884267"/>
              <a:ext cx="480975" cy="4809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74"/>
            <p:cNvSpPr txBox="1"/>
            <p:nvPr/>
          </p:nvSpPr>
          <p:spPr>
            <a:xfrm>
              <a:off x="4188114" y="4750593"/>
              <a:ext cx="17906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3112960" y="2249040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3153153" y="1903546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514567" y="1655245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185010" y="2245440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reeform 25"/>
          <p:cNvSpPr/>
          <p:nvPr/>
        </p:nvSpPr>
        <p:spPr bwMode="auto">
          <a:xfrm>
            <a:off x="6225203" y="1899946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40542" y="1510119"/>
            <a:ext cx="320040" cy="393467"/>
            <a:chOff x="4076263" y="5900405"/>
            <a:chExt cx="480975" cy="591326"/>
          </a:xfrm>
        </p:grpSpPr>
        <p:sp>
          <p:nvSpPr>
            <p:cNvPr id="28" name="Oval 27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0" name="Oval 29"/>
          <p:cNvSpPr/>
          <p:nvPr/>
        </p:nvSpPr>
        <p:spPr bwMode="auto">
          <a:xfrm>
            <a:off x="8315433" y="1774914"/>
            <a:ext cx="320040" cy="3195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15721" y="1705758"/>
            <a:ext cx="119463" cy="286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58960" y="1708989"/>
            <a:ext cx="320040" cy="405355"/>
            <a:chOff x="4037159" y="4750593"/>
            <a:chExt cx="480975" cy="614649"/>
          </a:xfrm>
        </p:grpSpPr>
        <p:sp>
          <p:nvSpPr>
            <p:cNvPr id="33" name="Oval 32"/>
            <p:cNvSpPr/>
            <p:nvPr/>
          </p:nvSpPr>
          <p:spPr bwMode="auto">
            <a:xfrm>
              <a:off x="4037159" y="4884267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88114" y="4750593"/>
              <a:ext cx="17906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51640" y="1585560"/>
            <a:ext cx="320040" cy="399288"/>
            <a:chOff x="1525141" y="1161580"/>
            <a:chExt cx="320040" cy="399288"/>
          </a:xfrm>
        </p:grpSpPr>
        <p:sp>
          <p:nvSpPr>
            <p:cNvPr id="42" name="Oval 41"/>
            <p:cNvSpPr/>
            <p:nvPr/>
          </p:nvSpPr>
          <p:spPr bwMode="auto">
            <a:xfrm>
              <a:off x="1525141" y="1241368"/>
              <a:ext cx="320040" cy="319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25429" y="1161580"/>
              <a:ext cx="119463" cy="2862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24672" y="1550921"/>
            <a:ext cx="320040" cy="393467"/>
            <a:chOff x="4076263" y="5900405"/>
            <a:chExt cx="480975" cy="591326"/>
          </a:xfrm>
        </p:grpSpPr>
        <p:sp>
          <p:nvSpPr>
            <p:cNvPr id="47" name="Oval 46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54141" y="1820530"/>
            <a:ext cx="320040" cy="405355"/>
            <a:chOff x="4037159" y="4750593"/>
            <a:chExt cx="480975" cy="614649"/>
          </a:xfrm>
        </p:grpSpPr>
        <p:sp>
          <p:nvSpPr>
            <p:cNvPr id="50" name="Oval 49"/>
            <p:cNvSpPr/>
            <p:nvPr/>
          </p:nvSpPr>
          <p:spPr bwMode="auto">
            <a:xfrm>
              <a:off x="4037159" y="4884267"/>
              <a:ext cx="480975" cy="4809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88114" y="4750593"/>
              <a:ext cx="17906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7586617" y="1651645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6470440" y="1994579"/>
            <a:ext cx="96147" cy="3501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7447310" y="1749542"/>
            <a:ext cx="187256" cy="31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8258880" y="1832336"/>
            <a:ext cx="88015" cy="2757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</p:cxnSp>
      <p:grpSp>
        <p:nvGrpSpPr>
          <p:cNvPr id="57" name="Group 56"/>
          <p:cNvGrpSpPr/>
          <p:nvPr/>
        </p:nvGrpSpPr>
        <p:grpSpPr>
          <a:xfrm>
            <a:off x="4580882" y="2734110"/>
            <a:ext cx="320040" cy="393467"/>
            <a:chOff x="4076263" y="5900405"/>
            <a:chExt cx="480975" cy="591326"/>
          </a:xfrm>
        </p:grpSpPr>
        <p:sp>
          <p:nvSpPr>
            <p:cNvPr id="58" name="Oval 57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TextBox 1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66" name="Straight Connector 65"/>
          <p:cNvCxnSpPr/>
          <p:nvPr/>
        </p:nvCxnSpPr>
        <p:spPr bwMode="auto">
          <a:xfrm>
            <a:off x="3112610" y="3474400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Freeform 66"/>
          <p:cNvSpPr/>
          <p:nvPr/>
        </p:nvSpPr>
        <p:spPr bwMode="auto">
          <a:xfrm>
            <a:off x="3152803" y="3128906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514217" y="2880605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7615227" y="2747235"/>
            <a:ext cx="320040" cy="393467"/>
            <a:chOff x="4076263" y="5900405"/>
            <a:chExt cx="480975" cy="591326"/>
          </a:xfrm>
        </p:grpSpPr>
        <p:sp>
          <p:nvSpPr>
            <p:cNvPr id="70" name="Oval 69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TextBox 1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72" name="Straight Connector 71"/>
          <p:cNvCxnSpPr/>
          <p:nvPr/>
        </p:nvCxnSpPr>
        <p:spPr bwMode="auto">
          <a:xfrm>
            <a:off x="6146955" y="3478000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Freeform 72"/>
          <p:cNvSpPr/>
          <p:nvPr/>
        </p:nvSpPr>
        <p:spPr bwMode="auto">
          <a:xfrm>
            <a:off x="6187148" y="3132506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7548562" y="2884205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8092460" y="2858901"/>
            <a:ext cx="320040" cy="393467"/>
            <a:chOff x="4076263" y="5900405"/>
            <a:chExt cx="480975" cy="591326"/>
          </a:xfrm>
        </p:grpSpPr>
        <p:sp>
          <p:nvSpPr>
            <p:cNvPr id="76" name="Oval 75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145135" y="2757172"/>
            <a:ext cx="320040" cy="393467"/>
            <a:chOff x="4076263" y="5900405"/>
            <a:chExt cx="480975" cy="591326"/>
          </a:xfrm>
        </p:grpSpPr>
        <p:sp>
          <p:nvSpPr>
            <p:cNvPr id="85" name="Oval 84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599932" y="3952475"/>
            <a:ext cx="320040" cy="393467"/>
            <a:chOff x="4076263" y="5900405"/>
            <a:chExt cx="480975" cy="591326"/>
          </a:xfrm>
        </p:grpSpPr>
        <p:sp>
          <p:nvSpPr>
            <p:cNvPr id="89" name="Oval 88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TextBox 1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91" name="Straight Connector 90"/>
          <p:cNvCxnSpPr/>
          <p:nvPr/>
        </p:nvCxnSpPr>
        <p:spPr bwMode="auto">
          <a:xfrm>
            <a:off x="3131660" y="4692765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Freeform 91"/>
          <p:cNvSpPr/>
          <p:nvPr/>
        </p:nvSpPr>
        <p:spPr bwMode="auto">
          <a:xfrm>
            <a:off x="3171853" y="4347271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4533267" y="4098970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5" name="Group 94"/>
          <p:cNvGrpSpPr/>
          <p:nvPr/>
        </p:nvGrpSpPr>
        <p:grpSpPr>
          <a:xfrm>
            <a:off x="4618982" y="5157225"/>
            <a:ext cx="320040" cy="393467"/>
            <a:chOff x="4076263" y="5900405"/>
            <a:chExt cx="480975" cy="591326"/>
          </a:xfrm>
        </p:grpSpPr>
        <p:sp>
          <p:nvSpPr>
            <p:cNvPr id="96" name="Oval 95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TextBox 1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 bwMode="auto">
          <a:xfrm>
            <a:off x="3150710" y="5897515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Freeform 98"/>
          <p:cNvSpPr/>
          <p:nvPr/>
        </p:nvSpPr>
        <p:spPr bwMode="auto">
          <a:xfrm>
            <a:off x="3190903" y="5552021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4552317" y="5303720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1" name="Group 100"/>
          <p:cNvGrpSpPr/>
          <p:nvPr/>
        </p:nvGrpSpPr>
        <p:grpSpPr>
          <a:xfrm>
            <a:off x="7614877" y="5163150"/>
            <a:ext cx="320040" cy="393467"/>
            <a:chOff x="4076263" y="5900405"/>
            <a:chExt cx="480975" cy="591326"/>
          </a:xfrm>
        </p:grpSpPr>
        <p:sp>
          <p:nvSpPr>
            <p:cNvPr id="102" name="Oval 101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" name="TextBox 1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 bwMode="auto">
          <a:xfrm>
            <a:off x="6146605" y="5893915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Freeform 104"/>
          <p:cNvSpPr/>
          <p:nvPr/>
        </p:nvSpPr>
        <p:spPr bwMode="auto">
          <a:xfrm>
            <a:off x="6186798" y="5548421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7548212" y="5300120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7" name="Group 106"/>
          <p:cNvGrpSpPr/>
          <p:nvPr/>
        </p:nvGrpSpPr>
        <p:grpSpPr>
          <a:xfrm>
            <a:off x="8140650" y="5297828"/>
            <a:ext cx="320040" cy="393467"/>
            <a:chOff x="4076263" y="5900405"/>
            <a:chExt cx="480975" cy="591326"/>
          </a:xfrm>
        </p:grpSpPr>
        <p:sp>
          <p:nvSpPr>
            <p:cNvPr id="108" name="Oval 107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631583" y="5470498"/>
            <a:ext cx="320040" cy="393467"/>
            <a:chOff x="4076263" y="5900405"/>
            <a:chExt cx="480975" cy="591326"/>
          </a:xfrm>
        </p:grpSpPr>
        <p:sp>
          <p:nvSpPr>
            <p:cNvPr id="111" name="Oval 110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219790" y="5460973"/>
            <a:ext cx="320040" cy="393467"/>
            <a:chOff x="4076263" y="5900405"/>
            <a:chExt cx="480975" cy="591326"/>
          </a:xfrm>
        </p:grpSpPr>
        <p:sp>
          <p:nvSpPr>
            <p:cNvPr id="114" name="Oval 113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722330" y="5297828"/>
            <a:ext cx="320040" cy="393467"/>
            <a:chOff x="4076263" y="5900405"/>
            <a:chExt cx="480975" cy="591326"/>
          </a:xfrm>
        </p:grpSpPr>
        <p:sp>
          <p:nvSpPr>
            <p:cNvPr id="117" name="Oval 116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614877" y="3934190"/>
            <a:ext cx="320040" cy="393467"/>
            <a:chOff x="4076263" y="5900405"/>
            <a:chExt cx="480975" cy="591326"/>
          </a:xfrm>
        </p:grpSpPr>
        <p:sp>
          <p:nvSpPr>
            <p:cNvPr id="120" name="Oval 119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TextBox 18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122" name="Straight Connector 121"/>
          <p:cNvCxnSpPr/>
          <p:nvPr/>
        </p:nvCxnSpPr>
        <p:spPr bwMode="auto">
          <a:xfrm>
            <a:off x="6146605" y="4664955"/>
            <a:ext cx="280321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Freeform 122"/>
          <p:cNvSpPr/>
          <p:nvPr/>
        </p:nvSpPr>
        <p:spPr bwMode="auto">
          <a:xfrm>
            <a:off x="6186798" y="4319461"/>
            <a:ext cx="2722828" cy="348324"/>
          </a:xfrm>
          <a:custGeom>
            <a:avLst/>
            <a:gdLst>
              <a:gd name="connsiteX0" fmla="*/ 0 w 2166650"/>
              <a:gd name="connsiteY0" fmla="*/ 602280 h 602280"/>
              <a:gd name="connsiteX1" fmla="*/ 246043 w 2166650"/>
              <a:gd name="connsiteY1" fmla="*/ 506800 h 602280"/>
              <a:gd name="connsiteX2" fmla="*/ 425985 w 2166650"/>
              <a:gd name="connsiteY2" fmla="*/ 370925 h 602280"/>
              <a:gd name="connsiteX3" fmla="*/ 594910 w 2166650"/>
              <a:gd name="connsiteY3" fmla="*/ 227706 h 602280"/>
              <a:gd name="connsiteX4" fmla="*/ 752819 w 2166650"/>
              <a:gd name="connsiteY4" fmla="*/ 113865 h 602280"/>
              <a:gd name="connsiteX5" fmla="*/ 943778 w 2166650"/>
              <a:gd name="connsiteY5" fmla="*/ 29403 h 602280"/>
              <a:gd name="connsiteX6" fmla="*/ 1105359 w 2166650"/>
              <a:gd name="connsiteY6" fmla="*/ 24 h 602280"/>
              <a:gd name="connsiteX7" fmla="*/ 1292645 w 2166650"/>
              <a:gd name="connsiteY7" fmla="*/ 33075 h 602280"/>
              <a:gd name="connsiteX8" fmla="*/ 1413831 w 2166650"/>
              <a:gd name="connsiteY8" fmla="*/ 88159 h 602280"/>
              <a:gd name="connsiteX9" fmla="*/ 1564395 w 2166650"/>
              <a:gd name="connsiteY9" fmla="*/ 187311 h 602280"/>
              <a:gd name="connsiteX10" fmla="*/ 1700269 w 2166650"/>
              <a:gd name="connsiteY10" fmla="*/ 290135 h 602280"/>
              <a:gd name="connsiteX11" fmla="*/ 1825127 w 2166650"/>
              <a:gd name="connsiteY11" fmla="*/ 396632 h 602280"/>
              <a:gd name="connsiteX12" fmla="*/ 1924279 w 2166650"/>
              <a:gd name="connsiteY12" fmla="*/ 470077 h 602280"/>
              <a:gd name="connsiteX13" fmla="*/ 2030775 w 2166650"/>
              <a:gd name="connsiteY13" fmla="*/ 547195 h 602280"/>
              <a:gd name="connsiteX14" fmla="*/ 2166650 w 2166650"/>
              <a:gd name="connsiteY14" fmla="*/ 594935 h 6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650" h="602280">
                <a:moveTo>
                  <a:pt x="0" y="602280"/>
                </a:moveTo>
                <a:cubicBezTo>
                  <a:pt x="87523" y="573819"/>
                  <a:pt x="175046" y="545359"/>
                  <a:pt x="246043" y="506800"/>
                </a:cubicBezTo>
                <a:cubicBezTo>
                  <a:pt x="317040" y="468241"/>
                  <a:pt x="367841" y="417441"/>
                  <a:pt x="425985" y="370925"/>
                </a:cubicBezTo>
                <a:cubicBezTo>
                  <a:pt x="484129" y="324409"/>
                  <a:pt x="540438" y="270549"/>
                  <a:pt x="594910" y="227706"/>
                </a:cubicBezTo>
                <a:cubicBezTo>
                  <a:pt x="649382" y="184863"/>
                  <a:pt x="694674" y="146915"/>
                  <a:pt x="752819" y="113865"/>
                </a:cubicBezTo>
                <a:cubicBezTo>
                  <a:pt x="810964" y="80815"/>
                  <a:pt x="885021" y="48377"/>
                  <a:pt x="943778" y="29403"/>
                </a:cubicBezTo>
                <a:cubicBezTo>
                  <a:pt x="1002535" y="10429"/>
                  <a:pt x="1047215" y="-588"/>
                  <a:pt x="1105359" y="24"/>
                </a:cubicBezTo>
                <a:cubicBezTo>
                  <a:pt x="1163503" y="636"/>
                  <a:pt x="1241233" y="18386"/>
                  <a:pt x="1292645" y="33075"/>
                </a:cubicBezTo>
                <a:cubicBezTo>
                  <a:pt x="1344057" y="47764"/>
                  <a:pt x="1368539" y="62453"/>
                  <a:pt x="1413831" y="88159"/>
                </a:cubicBezTo>
                <a:cubicBezTo>
                  <a:pt x="1459123" y="113865"/>
                  <a:pt x="1516655" y="153648"/>
                  <a:pt x="1564395" y="187311"/>
                </a:cubicBezTo>
                <a:cubicBezTo>
                  <a:pt x="1612135" y="220974"/>
                  <a:pt x="1656814" y="255248"/>
                  <a:pt x="1700269" y="290135"/>
                </a:cubicBezTo>
                <a:cubicBezTo>
                  <a:pt x="1743724" y="325022"/>
                  <a:pt x="1787792" y="366642"/>
                  <a:pt x="1825127" y="396632"/>
                </a:cubicBezTo>
                <a:cubicBezTo>
                  <a:pt x="1862462" y="426622"/>
                  <a:pt x="1924279" y="470077"/>
                  <a:pt x="1924279" y="470077"/>
                </a:cubicBezTo>
                <a:cubicBezTo>
                  <a:pt x="1958554" y="495171"/>
                  <a:pt x="1990380" y="526385"/>
                  <a:pt x="2030775" y="547195"/>
                </a:cubicBezTo>
                <a:cubicBezTo>
                  <a:pt x="2071170" y="568005"/>
                  <a:pt x="2118910" y="581470"/>
                  <a:pt x="2166650" y="59493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7548212" y="4071160"/>
            <a:ext cx="0" cy="702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5" name="Group 124"/>
          <p:cNvGrpSpPr/>
          <p:nvPr/>
        </p:nvGrpSpPr>
        <p:grpSpPr>
          <a:xfrm>
            <a:off x="8438105" y="4184822"/>
            <a:ext cx="320040" cy="393467"/>
            <a:chOff x="4076263" y="5900405"/>
            <a:chExt cx="480975" cy="591326"/>
          </a:xfrm>
        </p:grpSpPr>
        <p:sp>
          <p:nvSpPr>
            <p:cNvPr id="126" name="Oval 125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219790" y="4232013"/>
            <a:ext cx="320040" cy="393467"/>
            <a:chOff x="4076263" y="5900405"/>
            <a:chExt cx="480975" cy="591326"/>
          </a:xfrm>
        </p:grpSpPr>
        <p:sp>
          <p:nvSpPr>
            <p:cNvPr id="132" name="Oval 131"/>
            <p:cNvSpPr/>
            <p:nvPr/>
          </p:nvSpPr>
          <p:spPr bwMode="auto">
            <a:xfrm>
              <a:off x="4076263" y="6010756"/>
              <a:ext cx="480975" cy="4809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226355" y="5900405"/>
              <a:ext cx="200376" cy="430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137" name="Straight Arrow Connector 136"/>
          <p:cNvCxnSpPr/>
          <p:nvPr/>
        </p:nvCxnSpPr>
        <p:spPr bwMode="auto">
          <a:xfrm flipH="1">
            <a:off x="7466664" y="2993060"/>
            <a:ext cx="119931" cy="708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>
            <a:off x="7953034" y="3008677"/>
            <a:ext cx="152226" cy="3627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>
            <a:off x="8014909" y="4214071"/>
            <a:ext cx="435996" cy="13664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6527258" y="4220623"/>
            <a:ext cx="999371" cy="18901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/>
          <p:cNvCxnSpPr/>
          <p:nvPr/>
        </p:nvCxnSpPr>
        <p:spPr bwMode="auto">
          <a:xfrm>
            <a:off x="7960582" y="5443937"/>
            <a:ext cx="183083" cy="4827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>
            <a:off x="6530655" y="5593760"/>
            <a:ext cx="185477" cy="6142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" name="Freeform 152"/>
          <p:cNvSpPr/>
          <p:nvPr/>
        </p:nvSpPr>
        <p:spPr bwMode="auto">
          <a:xfrm>
            <a:off x="7052235" y="5599953"/>
            <a:ext cx="1099671" cy="109251"/>
          </a:xfrm>
          <a:custGeom>
            <a:avLst/>
            <a:gdLst>
              <a:gd name="connsiteX0" fmla="*/ 1099671 w 1099671"/>
              <a:gd name="connsiteY0" fmla="*/ 0 h 109251"/>
              <a:gd name="connsiteX1" fmla="*/ 950259 w 1099671"/>
              <a:gd name="connsiteY1" fmla="*/ 53788 h 109251"/>
              <a:gd name="connsiteX2" fmla="*/ 651436 w 1099671"/>
              <a:gd name="connsiteY2" fmla="*/ 107576 h 109251"/>
              <a:gd name="connsiteX3" fmla="*/ 412377 w 1099671"/>
              <a:gd name="connsiteY3" fmla="*/ 89647 h 109251"/>
              <a:gd name="connsiteX4" fmla="*/ 143436 w 1099671"/>
              <a:gd name="connsiteY4" fmla="*/ 29882 h 109251"/>
              <a:gd name="connsiteX5" fmla="*/ 0 w 1099671"/>
              <a:gd name="connsiteY5" fmla="*/ 5976 h 10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671" h="109251">
                <a:moveTo>
                  <a:pt x="1099671" y="0"/>
                </a:moveTo>
                <a:cubicBezTo>
                  <a:pt x="1062318" y="17929"/>
                  <a:pt x="1024965" y="35859"/>
                  <a:pt x="950259" y="53788"/>
                </a:cubicBezTo>
                <a:cubicBezTo>
                  <a:pt x="875553" y="71717"/>
                  <a:pt x="741083" y="101600"/>
                  <a:pt x="651436" y="107576"/>
                </a:cubicBezTo>
                <a:cubicBezTo>
                  <a:pt x="561789" y="113552"/>
                  <a:pt x="497044" y="102596"/>
                  <a:pt x="412377" y="89647"/>
                </a:cubicBezTo>
                <a:cubicBezTo>
                  <a:pt x="327710" y="76698"/>
                  <a:pt x="212165" y="43827"/>
                  <a:pt x="143436" y="29882"/>
                </a:cubicBezTo>
                <a:cubicBezTo>
                  <a:pt x="74706" y="15937"/>
                  <a:pt x="37353" y="10956"/>
                  <a:pt x="0" y="5976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>
            <a:off x="6607061" y="4463743"/>
            <a:ext cx="184384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6" name="Freeform 155"/>
          <p:cNvSpPr/>
          <p:nvPr/>
        </p:nvSpPr>
        <p:spPr bwMode="auto">
          <a:xfrm rot="20953138">
            <a:off x="6538588" y="5648668"/>
            <a:ext cx="1151182" cy="190646"/>
          </a:xfrm>
          <a:custGeom>
            <a:avLst/>
            <a:gdLst>
              <a:gd name="connsiteX0" fmla="*/ 1099671 w 1099671"/>
              <a:gd name="connsiteY0" fmla="*/ 0 h 109251"/>
              <a:gd name="connsiteX1" fmla="*/ 950259 w 1099671"/>
              <a:gd name="connsiteY1" fmla="*/ 53788 h 109251"/>
              <a:gd name="connsiteX2" fmla="*/ 651436 w 1099671"/>
              <a:gd name="connsiteY2" fmla="*/ 107576 h 109251"/>
              <a:gd name="connsiteX3" fmla="*/ 412377 w 1099671"/>
              <a:gd name="connsiteY3" fmla="*/ 89647 h 109251"/>
              <a:gd name="connsiteX4" fmla="*/ 143436 w 1099671"/>
              <a:gd name="connsiteY4" fmla="*/ 29882 h 109251"/>
              <a:gd name="connsiteX5" fmla="*/ 0 w 1099671"/>
              <a:gd name="connsiteY5" fmla="*/ 5976 h 10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671" h="109251">
                <a:moveTo>
                  <a:pt x="1099671" y="0"/>
                </a:moveTo>
                <a:cubicBezTo>
                  <a:pt x="1062318" y="17929"/>
                  <a:pt x="1024965" y="35859"/>
                  <a:pt x="950259" y="53788"/>
                </a:cubicBezTo>
                <a:cubicBezTo>
                  <a:pt x="875553" y="71717"/>
                  <a:pt x="741083" y="101600"/>
                  <a:pt x="651436" y="107576"/>
                </a:cubicBezTo>
                <a:cubicBezTo>
                  <a:pt x="561789" y="113552"/>
                  <a:pt x="497044" y="102596"/>
                  <a:pt x="412377" y="89647"/>
                </a:cubicBezTo>
                <a:cubicBezTo>
                  <a:pt x="327710" y="76698"/>
                  <a:pt x="212165" y="43827"/>
                  <a:pt x="143436" y="29882"/>
                </a:cubicBezTo>
                <a:cubicBezTo>
                  <a:pt x="74706" y="15937"/>
                  <a:pt x="37353" y="10956"/>
                  <a:pt x="0" y="5976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" name="Freeform 156"/>
          <p:cNvSpPr/>
          <p:nvPr/>
        </p:nvSpPr>
        <p:spPr bwMode="auto">
          <a:xfrm rot="10970331" flipV="1">
            <a:off x="7016902" y="5704995"/>
            <a:ext cx="1606350" cy="65376"/>
          </a:xfrm>
          <a:custGeom>
            <a:avLst/>
            <a:gdLst>
              <a:gd name="connsiteX0" fmla="*/ 1099671 w 1099671"/>
              <a:gd name="connsiteY0" fmla="*/ 0 h 109251"/>
              <a:gd name="connsiteX1" fmla="*/ 950259 w 1099671"/>
              <a:gd name="connsiteY1" fmla="*/ 53788 h 109251"/>
              <a:gd name="connsiteX2" fmla="*/ 651436 w 1099671"/>
              <a:gd name="connsiteY2" fmla="*/ 107576 h 109251"/>
              <a:gd name="connsiteX3" fmla="*/ 412377 w 1099671"/>
              <a:gd name="connsiteY3" fmla="*/ 89647 h 109251"/>
              <a:gd name="connsiteX4" fmla="*/ 143436 w 1099671"/>
              <a:gd name="connsiteY4" fmla="*/ 29882 h 109251"/>
              <a:gd name="connsiteX5" fmla="*/ 0 w 1099671"/>
              <a:gd name="connsiteY5" fmla="*/ 5976 h 10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671" h="109251">
                <a:moveTo>
                  <a:pt x="1099671" y="0"/>
                </a:moveTo>
                <a:cubicBezTo>
                  <a:pt x="1062318" y="17929"/>
                  <a:pt x="1024965" y="35859"/>
                  <a:pt x="950259" y="53788"/>
                </a:cubicBezTo>
                <a:cubicBezTo>
                  <a:pt x="875553" y="71717"/>
                  <a:pt x="741083" y="101600"/>
                  <a:pt x="651436" y="107576"/>
                </a:cubicBezTo>
                <a:cubicBezTo>
                  <a:pt x="561789" y="113552"/>
                  <a:pt x="497044" y="102596"/>
                  <a:pt x="412377" y="89647"/>
                </a:cubicBezTo>
                <a:cubicBezTo>
                  <a:pt x="327710" y="76698"/>
                  <a:pt x="212165" y="43827"/>
                  <a:pt x="143436" y="29882"/>
                </a:cubicBezTo>
                <a:cubicBezTo>
                  <a:pt x="74706" y="15937"/>
                  <a:pt x="37353" y="10956"/>
                  <a:pt x="0" y="5976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71013" y="5619898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979058" y="5569445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830" y="6002135"/>
            <a:ext cx="856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+mn-lt"/>
              </a:rPr>
              <a:t>Takeaways: expect material issues from counterparties more frequently; respond to need for shorter reaction time with proactive monitoring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Takeaways on Counterparty Risk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83539" y="6584589"/>
            <a:ext cx="1864765" cy="273411"/>
          </a:xfrm>
        </p:spPr>
        <p:txBody>
          <a:bodyPr/>
          <a:lstStyle/>
          <a:p>
            <a:fld id="{95AF31EC-3C2F-46CB-A920-E91C4C865D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270640" y="932675"/>
            <a:ext cx="8410695" cy="5683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233363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Riskier economy,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more dynamic than ever</a:t>
            </a:r>
            <a:endParaRPr lang="en-US" sz="2000" b="1" kern="0" dirty="0">
              <a:solidFill>
                <a:srgbClr val="002060"/>
              </a:solidFill>
              <a:latin typeface="+mn-lt"/>
            </a:endParaRP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</a:rPr>
              <a:t>Top quartile of creditworthiness tends to be stable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</a:rPr>
              <a:t>Bottom 10% holds 90% of the risk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</a:rPr>
              <a:t>Privately-held companies hold undisclosed risks</a:t>
            </a:r>
          </a:p>
          <a:p>
            <a:pPr marL="233363" marR="0" lvl="0" indent="-233363" algn="l" defTabSz="4572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Growing commitments to/from counterparties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</a:rPr>
              <a:t>Creates off balance sheet risks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Growing risks in asset retirement, sustainability, ESG</a:t>
            </a:r>
          </a:p>
          <a:p>
            <a:pPr marL="233363" marR="0" lvl="0" indent="-233363" algn="l" defTabSz="4572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creates counterparty risk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noProof="0" dirty="0">
                <a:solidFill>
                  <a:srgbClr val="002060"/>
                </a:solidFill>
                <a:latin typeface="+mn-lt"/>
              </a:rPr>
              <a:t>“No look” agreements </a:t>
            </a:r>
            <a:r>
              <a:rPr lang="en-US" kern="0" dirty="0">
                <a:solidFill>
                  <a:srgbClr val="002060"/>
                </a:solidFill>
                <a:latin typeface="+mn-lt"/>
              </a:rPr>
              <a:t>on properties</a:t>
            </a:r>
            <a:endParaRPr lang="en-US" kern="0" noProof="0" dirty="0">
              <a:solidFill>
                <a:srgbClr val="002060"/>
              </a:solidFill>
              <a:latin typeface="+mn-lt"/>
            </a:endParaRP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Temporary lack of regulatory enforcement resources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PRPs maintaining low profile, or dissolving</a:t>
            </a:r>
          </a:p>
          <a:p>
            <a:pPr marL="233363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sz="2000" b="1" kern="0" dirty="0">
                <a:solidFill>
                  <a:srgbClr val="002060"/>
                </a:solidFill>
                <a:latin typeface="+mn-lt"/>
              </a:rPr>
              <a:t>Nonperformance risks – if you let them happen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</a:rPr>
              <a:t>Any PRP group can lose any PRP…at any time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</a:rPr>
              <a:t>25% of a typical PRP group is bankrupt in 17 years</a:t>
            </a:r>
          </a:p>
          <a:p>
            <a:pPr marL="690563" lvl="1" indent="-233363" defTabSz="457200" eaLnBrk="0" hangingPunc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tabLst>
                <a:tab pos="233363" algn="l"/>
              </a:tabLst>
              <a:defRPr/>
            </a:pPr>
            <a:r>
              <a:rPr lang="en-US" kern="0" dirty="0">
                <a:solidFill>
                  <a:srgbClr val="002060"/>
                </a:solidFill>
                <a:latin typeface="+mn-lt"/>
              </a:rPr>
              <a:t>50% have modified corporate structure in nine years</a:t>
            </a:r>
          </a:p>
        </p:txBody>
      </p:sp>
    </p:spTree>
    <p:extLst>
      <p:ext uri="{BB962C8B-B14F-4D97-AF65-F5344CB8AC3E}">
        <p14:creationId xmlns:p14="http://schemas.microsoft.com/office/powerpoint/2010/main" val="18081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05" y="175535"/>
            <a:ext cx="7997825" cy="411495"/>
          </a:xfrm>
        </p:spPr>
        <p:txBody>
          <a:bodyPr anchor="t"/>
          <a:lstStyle/>
          <a:p>
            <a:pPr marL="784225" lvl="1" indent="-457200">
              <a:lnSpc>
                <a:spcPct val="100000"/>
              </a:lnSpc>
              <a:spcAft>
                <a:spcPct val="20000"/>
              </a:spcAft>
            </a:pPr>
            <a:r>
              <a:rPr lang="en-US" sz="2400" dirty="0"/>
              <a:t>How to Manage Enviro. Counterparty Risk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8585" y="894270"/>
            <a:ext cx="8686800" cy="57607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Single site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Quantify the exposures (PRPs at risk, timeline to prevention)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Document the baseline costs for auditing, benchmarking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Set triggers for actions (observe, insure, liquidate, litigate)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Portfolio of sites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Confirm reserve values and budgets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Confirm “watch list” of future reserves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Answers to key questions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“What is the value of indemnifications to us from others? How are they booked?”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“How does this compare to the indemnifications we made to others?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“What is the sum of all counterparty risks we have with company XYZ over the next ten years?”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“How does that sum compare with the credit limit in place at our operating business units for company XYZ?”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“Are any indemnifications with XYZ worth cross-cancellation?”</a:t>
            </a:r>
          </a:p>
        </p:txBody>
      </p:sp>
    </p:spTree>
    <p:extLst>
      <p:ext uri="{BB962C8B-B14F-4D97-AF65-F5344CB8AC3E}">
        <p14:creationId xmlns:p14="http://schemas.microsoft.com/office/powerpoint/2010/main" val="1923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32235" y="199517"/>
            <a:ext cx="8182070" cy="452438"/>
          </a:xfrm>
        </p:spPr>
        <p:txBody>
          <a:bodyPr/>
          <a:lstStyle/>
          <a:p>
            <a:pPr lvl="1" indent="-457200">
              <a:lnSpc>
                <a:spcPct val="100000"/>
              </a:lnSpc>
              <a:spcAft>
                <a:spcPct val="20000"/>
              </a:spcAft>
            </a:pPr>
            <a:r>
              <a:rPr lang="en-US" sz="2400" dirty="0"/>
              <a:t>ERCI’s Tool for Counterparty Risk Valuation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" y="1376683"/>
            <a:ext cx="9044989" cy="50479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5493720" y="6002135"/>
            <a:ext cx="3650280" cy="3072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Curved Up Arrow 30"/>
          <p:cNvSpPr/>
          <p:nvPr/>
        </p:nvSpPr>
        <p:spPr bwMode="auto">
          <a:xfrm flipV="1">
            <a:off x="4456785" y="894269"/>
            <a:ext cx="2611540" cy="482413"/>
          </a:xfrm>
          <a:prstGeom prst="curved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Curved Up Arrow 36"/>
          <p:cNvSpPr/>
          <p:nvPr/>
        </p:nvSpPr>
        <p:spPr bwMode="auto">
          <a:xfrm flipV="1">
            <a:off x="5839364" y="1009484"/>
            <a:ext cx="937215" cy="367196"/>
          </a:xfrm>
          <a:prstGeom prst="curved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284D8-5E58-9C4B-57E9-B463051EF148}"/>
              </a:ext>
            </a:extLst>
          </p:cNvPr>
          <p:cNvSpPr txBox="1"/>
          <p:nvPr/>
        </p:nvSpPr>
        <p:spPr>
          <a:xfrm rot="19422760">
            <a:off x="4301965" y="2898969"/>
            <a:ext cx="3759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Measurement basis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16B84-59FC-D9AE-5293-4BBC2CF17F9A}"/>
              </a:ext>
            </a:extLst>
          </p:cNvPr>
          <p:cNvSpPr txBox="1"/>
          <p:nvPr/>
        </p:nvSpPr>
        <p:spPr>
          <a:xfrm>
            <a:off x="1806224" y="5839815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Reporting values  &gt; </a:t>
            </a:r>
          </a:p>
        </p:txBody>
      </p:sp>
    </p:spTree>
    <p:extLst>
      <p:ext uri="{BB962C8B-B14F-4D97-AF65-F5344CB8AC3E}">
        <p14:creationId xmlns:p14="http://schemas.microsoft.com/office/powerpoint/2010/main" val="5930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3539" y="6585875"/>
            <a:ext cx="1864765" cy="273411"/>
          </a:xfrm>
          <a:prstGeom prst="rect">
            <a:avLst/>
          </a:prstGeom>
        </p:spPr>
        <p:txBody>
          <a:bodyPr/>
          <a:lstStyle/>
          <a:p>
            <a:fld id="{95AF31EC-3C2F-46CB-A920-E91C4C865DE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ERCI Software and Consulting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779055"/>
            <a:ext cx="8686800" cy="5577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Environmental liability recognition and measurement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5,000 sites since 1994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62 corporate and seaport client portfolios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130+ CPA audits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Environmental counterparty risk tracking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Liability validation for auditing, MD&amp;A, expert witness testimony, bankruptcy filings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Decision analysis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Database and Excel template development for liability tracking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Participation in ASTM Standard Development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E2173, Standard Guide for Disclosure of Environmental Liabilities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E2718, Standard Guide for Financial Disclosures Attributed to Climate Change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E3123, Standard Guide for Recognition and Derecognition of Environmental Liabilities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E3228, Standard Guide for Environmental Knowledge Management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3539" y="6584589"/>
            <a:ext cx="1864765" cy="273411"/>
          </a:xfrm>
          <a:prstGeom prst="rect">
            <a:avLst/>
          </a:prstGeom>
        </p:spPr>
        <p:txBody>
          <a:bodyPr/>
          <a:lstStyle/>
          <a:p>
            <a:fld id="{95AF31EC-3C2F-46CB-A920-E91C4C865D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Needs ERCI Meets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GAAP-Compliant Environmental Liability Forecasts (ASC 410, GASB 49 and 83, IAS 37)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Data depth and rigor: relevant and faithful representations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Watch list of future reserve increases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Recognition of asset retirement obligations, remediation obligations, commitments, contingencies, guarantees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Fair Value Measurement (ASC 820, GASB 72, IFRS 13)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Costing and pricing for MD&amp;A, due diligence and purchase price allocation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Identifying counterparties, assessing ability to pay, 24/7 tracking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Identifying cost of strategy failure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Decision Support and Knowledge Management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Custom software to store, sort and report site history, cost benchmarks, key assumptions, best practices, lessons learned</a:t>
            </a:r>
          </a:p>
          <a:p>
            <a:pPr marL="669925" lvl="3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Advanced decision support and scenario cost modeling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0474" y="6469374"/>
            <a:ext cx="1864765" cy="273411"/>
          </a:xfrm>
          <a:prstGeom prst="rect">
            <a:avLst/>
          </a:prstGeom>
        </p:spPr>
        <p:txBody>
          <a:bodyPr/>
          <a:lstStyle/>
          <a:p>
            <a:fld id="{95AF31EC-3C2F-46CB-A920-E91C4C865DEF}" type="slidenum">
              <a:rPr lang="en-US" sz="1000" smtClean="0">
                <a:solidFill>
                  <a:srgbClr val="FF0000"/>
                </a:solidFill>
              </a:rPr>
              <a:pPr/>
              <a:t>4</a:t>
            </a:fld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</a:t>
            </a:r>
            <a:r>
              <a:rPr lang="en-US" dirty="0"/>
              <a:t>Our </a:t>
            </a:r>
            <a:r>
              <a:rPr lang="en-US" sz="2400" dirty="0"/>
              <a:t>Clients </a:t>
            </a:r>
            <a:r>
              <a:rPr lang="en-US" dirty="0"/>
              <a:t>B</a:t>
            </a:r>
            <a:r>
              <a:rPr lang="en-US" sz="2400" dirty="0"/>
              <a:t>enefit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idx="1"/>
          </p:nvPr>
        </p:nvSpPr>
        <p:spPr>
          <a:xfrm>
            <a:off x="228599" y="990600"/>
            <a:ext cx="8836785" cy="557784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GAAP-Compliant Liability Forecasts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Reliable recognition, measurement, display and disclosure of environmental liabilities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Third-party validation of reserve balances, future reserve increases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MD&amp;A: fair value measurement for buyers and sellers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Measurement and containment counterparty risk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Implementation of fair value measurement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Improved Capital Stewardship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reliable recognition and measurement of Obligations, Commitments, Obligations or Guarantees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Strategic consistency: cost benchmarks, risks, pace to closure, remedial alternatives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Better audit defense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Better outcomes from MD&amp;A, including purchase price allocation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Prevention of counterparty default losses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Decision quality: developing new options, accelerate / defer, pricing and choosing best path forward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0474" y="6469374"/>
            <a:ext cx="1864765" cy="273411"/>
          </a:xfrm>
          <a:prstGeom prst="rect">
            <a:avLst/>
          </a:prstGeom>
        </p:spPr>
        <p:txBody>
          <a:bodyPr/>
          <a:lstStyle/>
          <a:p>
            <a:fld id="{95AF31EC-3C2F-46CB-A920-E91C4C865DEF}" type="slidenum">
              <a:rPr lang="en-US" sz="1000" smtClean="0">
                <a:solidFill>
                  <a:srgbClr val="FF0000"/>
                </a:solidFill>
              </a:rPr>
              <a:pPr/>
              <a:t>5</a:t>
            </a:fld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ERCI Innovations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idx="1"/>
          </p:nvPr>
        </p:nvSpPr>
        <p:spPr>
          <a:xfrm>
            <a:off x="309045" y="885154"/>
            <a:ext cx="8257074" cy="5693055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Developed </a:t>
            </a:r>
            <a:r>
              <a:rPr lang="en-US" sz="1400" dirty="0" err="1"/>
              <a:t>RemedyDefender</a:t>
            </a:r>
            <a:r>
              <a:rPr lang="en-US" sz="1400" dirty="0"/>
              <a:t>™ in Visual Basic with Crystal Ball®, used to manage 4,800+ unique environmental liabilities. 1994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Trained and supported 250+ corporate cleanup project managers and auditors. 1994-present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Developed first Monte Carlo model of a 2,000 site project portfolio. 1995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Shortest payback period for full Defender deployment: 3 hours. 1998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Developed one of the first due diligence models to support real-time fair value measurement of an environmental liability portfolio. 1999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Built and deployed Defender in 90 days to meet external auditor’s compliance deadline. 2000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Developed environmental counterparty tracking systems (ability to pay, probability of default, expected value of default, bankruptcy claim valuation). 2001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Built “watch list” for estimating and justifying future reserve increases. Derived “bow wave” equations for reserve increase recurrence. 2002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Co-developed site strategic plan template to quantify liabilities. 2002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Facilitated benchmarking groups in Superfund, midstream oil/gas, chemicals and automotive industries. 2004, 2008, 2011, 2014-present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Developed first real-time parametric model for sediment cleanup costs. 2007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Released first Markov Chain Monte Carlo (MCMC) environmental counterparty tracking system for PRP group managing 100+ years of NPL site work. 2013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Built catalog of 21 webinars on environmental liabilities, on our YouTube page. 2011-present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sz="1400" dirty="0"/>
              <a:t>Developed back-testing system for comparing disclosed vs fair value of remediation reserves and asset retirement obligations.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764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15550" y="1361573"/>
            <a:ext cx="1285875" cy="5106920"/>
            <a:chOff x="1115550" y="1361573"/>
            <a:chExt cx="1285875" cy="510692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2798" t="11998" r="19197" b="37876"/>
            <a:stretch/>
          </p:blipFill>
          <p:spPr bwMode="auto">
            <a:xfrm>
              <a:off x="1619206" y="2622495"/>
              <a:ext cx="782219" cy="30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chevron_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4726" y="1404811"/>
              <a:ext cx="466699" cy="52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1475" y="3083355"/>
              <a:ext cx="8699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 b="27212"/>
            <a:stretch>
              <a:fillRect/>
            </a:stretch>
          </p:blipFill>
          <p:spPr bwMode="auto">
            <a:xfrm>
              <a:off x="1970528" y="3544215"/>
              <a:ext cx="430897" cy="26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2750" y="5282488"/>
              <a:ext cx="828675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 r="86072"/>
            <a:stretch>
              <a:fillRect/>
            </a:stretch>
          </p:blipFill>
          <p:spPr bwMode="auto">
            <a:xfrm>
              <a:off x="1787063" y="5667782"/>
              <a:ext cx="614362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8" cstate="print"/>
            <a:srcRect l="7954" t="30972" r="37122" b="15486"/>
            <a:stretch>
              <a:fillRect/>
            </a:stretch>
          </p:blipFill>
          <p:spPr bwMode="auto">
            <a:xfrm>
              <a:off x="1118725" y="4043480"/>
              <a:ext cx="12827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9" cstate="print"/>
            <a:srcRect t="25603" b="12802"/>
            <a:stretch>
              <a:fillRect/>
            </a:stretch>
          </p:blipFill>
          <p:spPr bwMode="auto">
            <a:xfrm>
              <a:off x="1263633" y="1613022"/>
              <a:ext cx="529181" cy="16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63633" y="1361573"/>
              <a:ext cx="543207" cy="16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63634" y="1862650"/>
              <a:ext cx="543206" cy="14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9" descr="ImageBand_SocialResp2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5550" y="6155755"/>
              <a:ext cx="12858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 descr="http://www.seattle.gov/economicdevelopment/images/partners/PortOfSeattle_logo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81370" y="4389125"/>
              <a:ext cx="720055" cy="338769"/>
            </a:xfrm>
            <a:prstGeom prst="rect">
              <a:avLst/>
            </a:prstGeom>
            <a:noFill/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23366" y="4795038"/>
              <a:ext cx="378059" cy="37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99962" y="2153416"/>
              <a:ext cx="901463" cy="355122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AF31EC-3C2F-46CB-A920-E91C4C865DE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Group 2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44985"/>
              </p:ext>
            </p:extLst>
          </p:nvPr>
        </p:nvGraphicFramePr>
        <p:xfrm>
          <a:off x="137160" y="877535"/>
          <a:ext cx="8869680" cy="5623560"/>
        </p:xfrm>
        <a:graphic>
          <a:graphicData uri="http://schemas.openxmlformats.org/drawingml/2006/table">
            <a:tbl>
              <a:tblPr/>
              <a:tblGrid>
                <a:gridCol w="232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Company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Division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Fortune 500 (sales)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Auditor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Audits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Chevron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Chevron Environmental Management Co.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Chevron Pipe Line 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Chevron Canada, Ltd.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Texaco Downstream Properties, Inc.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Annual, plus quarterly items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DCP Midstream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Corporate-wide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Natural gas collection and pipelines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&gt;500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El Paso Corp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Now part of </a:t>
                      </a: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KinderMorgan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, Inc.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Diversified energy company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315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Annual, plus special items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FMC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Now three publicly-traded companies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Diversified manufacturer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467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Hewlett-Packard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Corporate-wide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Computer and microelectronics manufacturer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17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 or less (not material)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Northrop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Grumman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Corporate-wide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Aerospace and defense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61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and DCAA</a:t>
                      </a: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Port of Seattle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Corporate-wide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Regional airport and marine port authority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NA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and State Auditor</a:t>
                      </a: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Tesoro Petroleum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Now part of Marathon Petroleum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Oil refinery and marketer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139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Annual, plus special items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TRW Automotive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Now part of ZF Friedrichshafen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Automotive parts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201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Univar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Corporate-wide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Chemical processor and distributor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Private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Delphi</a:t>
                      </a:r>
                    </a:p>
                  </a:txBody>
                  <a:tcPr marL="87343" marR="8734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Now part of BorgWarner Inc.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Automotive parts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Private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7343" marR="8734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Annual, plus quarterly items</a:t>
                      </a:r>
                    </a:p>
                  </a:txBody>
                  <a:tcPr marL="87343" marR="8734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7" name="Picture 8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38630" y="1585560"/>
            <a:ext cx="1620374" cy="1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38630" y="2703115"/>
            <a:ext cx="1620374" cy="1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6"/>
          <p:cNvPicPr>
            <a:picLocks noChangeAspect="1" noChangeArrowheads="1"/>
          </p:cNvPicPr>
          <p:nvPr/>
        </p:nvPicPr>
        <p:blipFill>
          <a:blip r:embed="rId17" cstate="print"/>
          <a:srcRect r="21989"/>
          <a:stretch>
            <a:fillRect/>
          </a:stretch>
        </p:blipFill>
        <p:spPr bwMode="auto">
          <a:xfrm>
            <a:off x="6843327" y="2238445"/>
            <a:ext cx="610981" cy="2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9982" y="3074936"/>
            <a:ext cx="537670" cy="27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1758" y="3545764"/>
            <a:ext cx="1474119" cy="1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6"/>
          <p:cNvPicPr>
            <a:picLocks noChangeAspect="1" noChangeArrowheads="1"/>
          </p:cNvPicPr>
          <p:nvPr/>
        </p:nvPicPr>
        <p:blipFill>
          <a:blip r:embed="rId17" cstate="print"/>
          <a:srcRect r="21989"/>
          <a:stretch>
            <a:fillRect/>
          </a:stretch>
        </p:blipFill>
        <p:spPr bwMode="auto">
          <a:xfrm>
            <a:off x="6843327" y="4350720"/>
            <a:ext cx="610981" cy="2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6"/>
          <p:cNvPicPr>
            <a:picLocks noChangeAspect="1" noChangeArrowheads="1"/>
          </p:cNvPicPr>
          <p:nvPr/>
        </p:nvPicPr>
        <p:blipFill>
          <a:blip r:embed="rId17" cstate="print"/>
          <a:srcRect r="21989"/>
          <a:stretch>
            <a:fillRect/>
          </a:stretch>
        </p:blipFill>
        <p:spPr bwMode="auto">
          <a:xfrm>
            <a:off x="6843327" y="3889860"/>
            <a:ext cx="610981" cy="2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1758" y="5811659"/>
            <a:ext cx="1474119" cy="1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1758" y="6234114"/>
            <a:ext cx="1474119" cy="1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6"/>
          <p:cNvPicPr>
            <a:picLocks noChangeAspect="1" noChangeArrowheads="1"/>
          </p:cNvPicPr>
          <p:nvPr/>
        </p:nvPicPr>
        <p:blipFill>
          <a:blip r:embed="rId17" cstate="print"/>
          <a:srcRect r="21989"/>
          <a:stretch>
            <a:fillRect/>
          </a:stretch>
        </p:blipFill>
        <p:spPr bwMode="auto">
          <a:xfrm>
            <a:off x="6843327" y="4888390"/>
            <a:ext cx="610981" cy="2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1758" y="5350799"/>
            <a:ext cx="1474119" cy="1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207"/>
            <a:ext cx="7769225" cy="452438"/>
          </a:xfrm>
        </p:spPr>
        <p:txBody>
          <a:bodyPr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Five Types of Environmental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Liabilities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15" y="2008015"/>
            <a:ext cx="2265895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Obligations</a:t>
            </a:r>
          </a:p>
          <a:p>
            <a:r>
              <a:rPr lang="en-US" sz="1200" b="1" dirty="0">
                <a:latin typeface="+mn-lt"/>
              </a:rPr>
              <a:t>FASB: ASC 410</a:t>
            </a:r>
          </a:p>
          <a:p>
            <a:r>
              <a:rPr lang="en-US" sz="1200" b="1" dirty="0">
                <a:latin typeface="+mn-lt"/>
              </a:rPr>
              <a:t>GASB: GASB 49 and 83</a:t>
            </a:r>
          </a:p>
          <a:p>
            <a:r>
              <a:rPr lang="en-US" sz="1200" b="1" dirty="0">
                <a:latin typeface="+mn-lt"/>
              </a:rPr>
              <a:t>IASB: IAS 37</a:t>
            </a:r>
            <a:endParaRPr lang="en-US" sz="16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52485" y="3061546"/>
            <a:ext cx="2573135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Commitments</a:t>
            </a:r>
          </a:p>
          <a:p>
            <a:r>
              <a:rPr lang="en-US" sz="1200" b="1" dirty="0">
                <a:latin typeface="+mn-lt"/>
              </a:rPr>
              <a:t>FASB: ASC 440</a:t>
            </a:r>
          </a:p>
          <a:p>
            <a:r>
              <a:rPr lang="en-US" sz="1200" b="1" dirty="0">
                <a:latin typeface="+mn-lt"/>
              </a:rPr>
              <a:t>GASB: Note disclosure</a:t>
            </a:r>
          </a:p>
          <a:p>
            <a:r>
              <a:rPr lang="en-US" sz="1200" b="1" dirty="0">
                <a:latin typeface="+mn-lt"/>
              </a:rPr>
              <a:t>IASB: IAS 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2220" y="3061546"/>
            <a:ext cx="264994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Contingencies</a:t>
            </a:r>
          </a:p>
          <a:p>
            <a:r>
              <a:rPr lang="en-US" sz="1200" b="1" dirty="0">
                <a:latin typeface="+mn-lt"/>
              </a:rPr>
              <a:t>FASB: ASC 450</a:t>
            </a:r>
          </a:p>
          <a:p>
            <a:r>
              <a:rPr lang="en-US" sz="1200" b="1" dirty="0">
                <a:latin typeface="+mn-lt"/>
              </a:rPr>
              <a:t>GASB: GASB 10</a:t>
            </a:r>
          </a:p>
          <a:p>
            <a:r>
              <a:rPr lang="en-US" sz="1200" b="1" dirty="0">
                <a:latin typeface="+mn-lt"/>
              </a:rPr>
              <a:t>IASB: IAS 37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5659" y="1969610"/>
            <a:ext cx="2227491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Guarantees</a:t>
            </a:r>
          </a:p>
          <a:p>
            <a:r>
              <a:rPr lang="en-US" sz="1200" b="1" dirty="0">
                <a:latin typeface="+mn-lt"/>
              </a:rPr>
              <a:t>FASB: ASC 460</a:t>
            </a:r>
          </a:p>
          <a:p>
            <a:r>
              <a:rPr lang="en-US" sz="1200" b="1" dirty="0">
                <a:latin typeface="+mn-lt"/>
              </a:rPr>
              <a:t>GASB: GASB 70</a:t>
            </a:r>
          </a:p>
          <a:p>
            <a:r>
              <a:rPr lang="en-US" sz="1200" b="1" dirty="0">
                <a:latin typeface="+mn-lt"/>
              </a:rPr>
              <a:t>IASB: IAS 39</a:t>
            </a:r>
          </a:p>
        </p:txBody>
      </p:sp>
      <p:cxnSp>
        <p:nvCxnSpPr>
          <p:cNvPr id="26" name="Straight Arrow Connector 25"/>
          <p:cNvCxnSpPr>
            <a:stCxn id="35" idx="2"/>
            <a:endCxn id="22" idx="0"/>
          </p:cNvCxnSpPr>
          <p:nvPr/>
        </p:nvCxnSpPr>
        <p:spPr bwMode="auto">
          <a:xfrm flipH="1">
            <a:off x="1211563" y="1479045"/>
            <a:ext cx="2974582" cy="5289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35" idx="2"/>
            <a:endCxn id="23" idx="0"/>
          </p:cNvCxnSpPr>
          <p:nvPr/>
        </p:nvCxnSpPr>
        <p:spPr bwMode="auto">
          <a:xfrm flipH="1">
            <a:off x="3439053" y="1479045"/>
            <a:ext cx="747092" cy="15825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35" idx="2"/>
            <a:endCxn id="24" idx="0"/>
          </p:cNvCxnSpPr>
          <p:nvPr/>
        </p:nvCxnSpPr>
        <p:spPr bwMode="auto">
          <a:xfrm>
            <a:off x="4186145" y="1479045"/>
            <a:ext cx="1901048" cy="15825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35" idx="2"/>
            <a:endCxn id="25" idx="0"/>
          </p:cNvCxnSpPr>
          <p:nvPr/>
        </p:nvCxnSpPr>
        <p:spPr bwMode="auto">
          <a:xfrm>
            <a:off x="4186145" y="1479045"/>
            <a:ext cx="3533260" cy="4905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611540" y="894270"/>
            <a:ext cx="314921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Liabilities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8226" y="4709186"/>
            <a:ext cx="28808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Five companies sign consent order to study and clean up a site; one dissolves and orphans their share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83349" y="5656490"/>
            <a:ext cx="27639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Your company sells a division and promises to buy back a plant if contamination is found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86145" y="4349994"/>
            <a:ext cx="32075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Fifty companies agree with USEPA to pay for past response costs; by the time the settlement is finalized, only 40 are operating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60751" y="5640360"/>
            <a:ext cx="32658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A State requires a bond for 10 years of OM&amp;M costs on a RCRA closure site; bond value must be updated annually</a:t>
            </a:r>
          </a:p>
        </p:txBody>
      </p:sp>
      <p:cxnSp>
        <p:nvCxnSpPr>
          <p:cNvPr id="42" name="Straight Arrow Connector 41"/>
          <p:cNvCxnSpPr>
            <a:stCxn id="22" idx="2"/>
            <a:endCxn id="37" idx="0"/>
          </p:cNvCxnSpPr>
          <p:nvPr/>
        </p:nvCxnSpPr>
        <p:spPr bwMode="auto">
          <a:xfrm>
            <a:off x="1211563" y="3023678"/>
            <a:ext cx="787076" cy="16855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3" idx="2"/>
            <a:endCxn id="39" idx="0"/>
          </p:cNvCxnSpPr>
          <p:nvPr/>
        </p:nvCxnSpPr>
        <p:spPr bwMode="auto">
          <a:xfrm>
            <a:off x="3439053" y="4077209"/>
            <a:ext cx="826292" cy="15792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4" idx="2"/>
            <a:endCxn id="40" idx="0"/>
          </p:cNvCxnSpPr>
          <p:nvPr/>
        </p:nvCxnSpPr>
        <p:spPr bwMode="auto">
          <a:xfrm flipH="1">
            <a:off x="5789916" y="4077209"/>
            <a:ext cx="297277" cy="2727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25" idx="2"/>
            <a:endCxn id="41" idx="0"/>
          </p:cNvCxnSpPr>
          <p:nvPr/>
        </p:nvCxnSpPr>
        <p:spPr bwMode="auto">
          <a:xfrm flipH="1">
            <a:off x="7393687" y="2985273"/>
            <a:ext cx="325718" cy="26550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228600" y="3023678"/>
            <a:ext cx="232260" cy="28248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8083" y="5848515"/>
            <a:ext cx="27285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Oil well owner files Chapter 11 bankruptcy, doesn’t plug and abandon wells; reverts to you as previous owner</a:t>
            </a:r>
          </a:p>
        </p:txBody>
      </p:sp>
      <p:sp>
        <p:nvSpPr>
          <p:cNvPr id="5" name="TextBox 4"/>
          <p:cNvSpPr txBox="1"/>
          <p:nvPr/>
        </p:nvSpPr>
        <p:spPr>
          <a:xfrm rot="16457107">
            <a:off x="-696469" y="4059711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Asset Retirement</a:t>
            </a:r>
          </a:p>
        </p:txBody>
      </p:sp>
      <p:sp>
        <p:nvSpPr>
          <p:cNvPr id="28" name="TextBox 27"/>
          <p:cNvSpPr txBox="1"/>
          <p:nvPr/>
        </p:nvSpPr>
        <p:spPr>
          <a:xfrm rot="3906747">
            <a:off x="751354" y="3665384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Env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Remediation</a:t>
            </a:r>
          </a:p>
        </p:txBody>
      </p:sp>
    </p:spTree>
    <p:extLst>
      <p:ext uri="{BB962C8B-B14F-4D97-AF65-F5344CB8AC3E}">
        <p14:creationId xmlns:p14="http://schemas.microsoft.com/office/powerpoint/2010/main" val="31940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207"/>
            <a:ext cx="7769225" cy="452438"/>
          </a:xfrm>
        </p:spPr>
        <p:txBody>
          <a:bodyPr/>
          <a:lstStyle/>
          <a:p>
            <a:r>
              <a:rPr lang="en-US" sz="3200" dirty="0"/>
              <a:t>Five Types of Liabilities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865" y="781655"/>
            <a:ext cx="6962775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255" y="1307468"/>
            <a:ext cx="1196032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GUARANTEES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$1,960,000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>
            <a:off x="1361287" y="1569078"/>
            <a:ext cx="2327398" cy="5833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2187" y="2282193"/>
            <a:ext cx="138627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COMMITMENTS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$3,800,000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493250" y="2704648"/>
            <a:ext cx="1619360" cy="6766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18506" y="5379667"/>
            <a:ext cx="140788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CONTINGENCIES</a:t>
            </a:r>
          </a:p>
          <a:p>
            <a:pPr algn="ctr"/>
            <a:r>
              <a:rPr lang="en-US" sz="1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$5,600,000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302930" y="4688505"/>
            <a:ext cx="1276113" cy="69116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56773" y="6040298"/>
            <a:ext cx="164660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 RETIREMENT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$14,400,000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503379" y="5242256"/>
            <a:ext cx="1142092" cy="79804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43106" y="6131800"/>
            <a:ext cx="202209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07D0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07D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REMEDIAL OBLIGATIONS</a:t>
            </a:r>
          </a:p>
          <a:p>
            <a:pPr algn="ctr"/>
            <a:r>
              <a:rPr lang="en-US" sz="1400" b="1" dirty="0">
                <a:solidFill>
                  <a:srgbClr val="F07D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$40,800,000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480476" y="4955943"/>
            <a:ext cx="1474104" cy="117585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07D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769045" y="738081"/>
            <a:ext cx="4065910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Calibri" panose="020F0502020204030204" pitchFamily="34" charset="0"/>
              </a:rPr>
              <a:t>Takeaway: remedial and asset retirement obligations are commonly disclosed; commitments, contingencies and guarantees are rarely disclosed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207"/>
            <a:ext cx="7769225" cy="452438"/>
          </a:xfrm>
        </p:spPr>
        <p:txBody>
          <a:bodyPr/>
          <a:lstStyle/>
          <a:p>
            <a:r>
              <a:rPr lang="en-US" dirty="0"/>
              <a:t>Portfolio Report: Reporting the Ranges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10" y="1152203"/>
            <a:ext cx="109600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 1</a:t>
            </a: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 2</a:t>
            </a: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 3</a:t>
            </a: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 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0214" r="4936"/>
          <a:stretch/>
        </p:blipFill>
        <p:spPr>
          <a:xfrm>
            <a:off x="1382160" y="736585"/>
            <a:ext cx="6377455" cy="1425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0217" r="4936"/>
          <a:stretch/>
        </p:blipFill>
        <p:spPr>
          <a:xfrm>
            <a:off x="1382160" y="2190911"/>
            <a:ext cx="6377455" cy="1425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9819" r="5127"/>
          <a:stretch/>
        </p:blipFill>
        <p:spPr>
          <a:xfrm>
            <a:off x="1382159" y="3645193"/>
            <a:ext cx="6369824" cy="1431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9649" r="5071"/>
          <a:stretch/>
        </p:blipFill>
        <p:spPr>
          <a:xfrm>
            <a:off x="1370841" y="5105792"/>
            <a:ext cx="6378729" cy="14340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11741" y="3615917"/>
            <a:ext cx="2513914" cy="147732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Takeaway: ranges narrow as definitive information is collected and more decisions are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6265</TotalTime>
  <Words>2131</Words>
  <Application>Microsoft Office PowerPoint</Application>
  <PresentationFormat>On-screen Show (4:3)</PresentationFormat>
  <Paragraphs>433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Default Design</vt:lpstr>
      <vt:lpstr>Environmental Risk Communications, Inc. 2023 Capabilities   </vt:lpstr>
      <vt:lpstr>ERCI Software and Consulting</vt:lpstr>
      <vt:lpstr>Needs ERCI Meets</vt:lpstr>
      <vt:lpstr>How Our Clients Benefit</vt:lpstr>
      <vt:lpstr>ERCI Innovations</vt:lpstr>
      <vt:lpstr>Audit Experience</vt:lpstr>
      <vt:lpstr>Five Types of Environmental Liabilities</vt:lpstr>
      <vt:lpstr>Five Types of Liabilities</vt:lpstr>
      <vt:lpstr>Portfolio Report: Reporting the Ranges</vt:lpstr>
      <vt:lpstr>Tornado Diagram - Liability Portfolio</vt:lpstr>
      <vt:lpstr>Data Pyramid</vt:lpstr>
      <vt:lpstr>Verifiable Counterparty Assumptions</vt:lpstr>
      <vt:lpstr>ERCI Views on Counterparty Risk Trends</vt:lpstr>
      <vt:lpstr>Takeaways on Counterparty Risk</vt:lpstr>
      <vt:lpstr>How to Manage Enviro. Counterparty Risk</vt:lpstr>
      <vt:lpstr>ERCI’s Tool for Counterparty Risk Valuation</vt:lpstr>
    </vt:vector>
  </TitlesOfParts>
  <Company>ERCI</Company>
  <LinksUpToDate>false</LinksUpToDate>
  <SharedDoc>false</SharedDoc>
  <HyperlinkBase>http://www.erci.com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Defender Backgrounder</dc:title>
  <dc:creator>John Rosengard</dc:creator>
  <dc:description>ERCI is located at 475 Sansome, #1710, San Francisco, CA 94111. (415) 982-3100.</dc:description>
  <cp:lastModifiedBy>John Rosengard</cp:lastModifiedBy>
  <cp:revision>359</cp:revision>
  <dcterms:created xsi:type="dcterms:W3CDTF">2005-08-27T19:47:30Z</dcterms:created>
  <dcterms:modified xsi:type="dcterms:W3CDTF">2023-04-04T19:21:38Z</dcterms:modified>
</cp:coreProperties>
</file>